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7FFFFDBB_1F452E11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</p:sldMasterIdLst>
  <p:notesMasterIdLst>
    <p:notesMasterId r:id="rId49"/>
  </p:notesMasterIdLst>
  <p:handoutMasterIdLst>
    <p:handoutMasterId r:id="rId50"/>
  </p:handoutMasterIdLst>
  <p:sldIdLst>
    <p:sldId id="1244" r:id="rId7"/>
    <p:sldId id="268" r:id="rId8"/>
    <p:sldId id="2147483091" r:id="rId9"/>
    <p:sldId id="2147483092" r:id="rId10"/>
    <p:sldId id="2147483094" r:id="rId11"/>
    <p:sldId id="2147483630" r:id="rId12"/>
    <p:sldId id="2147483088" r:id="rId13"/>
    <p:sldId id="2147483089" r:id="rId14"/>
    <p:sldId id="2147483099" r:id="rId15"/>
    <p:sldId id="2147483618" r:id="rId16"/>
    <p:sldId id="2147483625" r:id="rId17"/>
    <p:sldId id="2147483632" r:id="rId18"/>
    <p:sldId id="2147483624" r:id="rId19"/>
    <p:sldId id="2147483097" r:id="rId20"/>
    <p:sldId id="2147483629" r:id="rId21"/>
    <p:sldId id="2147483098" r:id="rId22"/>
    <p:sldId id="2147483631" r:id="rId23"/>
    <p:sldId id="2147483623" r:id="rId24"/>
    <p:sldId id="2147483619" r:id="rId25"/>
    <p:sldId id="2147483620" r:id="rId26"/>
    <p:sldId id="2147483621" r:id="rId27"/>
    <p:sldId id="2147483100" r:id="rId28"/>
    <p:sldId id="2147483617" r:id="rId29"/>
    <p:sldId id="2147483626" r:id="rId30"/>
    <p:sldId id="2147483627" r:id="rId31"/>
    <p:sldId id="2147483628" r:id="rId32"/>
    <p:sldId id="2147483090" r:id="rId33"/>
    <p:sldId id="2147483085" r:id="rId34"/>
    <p:sldId id="2147483004" r:id="rId35"/>
    <p:sldId id="2147483613" r:id="rId36"/>
    <p:sldId id="2147483040" r:id="rId37"/>
    <p:sldId id="2147482997" r:id="rId38"/>
    <p:sldId id="2147483068" r:id="rId39"/>
    <p:sldId id="2147483049" r:id="rId40"/>
    <p:sldId id="2147483067" r:id="rId41"/>
    <p:sldId id="2147483075" r:id="rId42"/>
    <p:sldId id="2147483046" r:id="rId43"/>
    <p:sldId id="2147483045" r:id="rId44"/>
    <p:sldId id="2147483062" r:id="rId45"/>
    <p:sldId id="2147473798" r:id="rId46"/>
    <p:sldId id="2147483101" r:id="rId47"/>
    <p:sldId id="2147483104" r:id="rId48"/>
  </p:sldIdLst>
  <p:sldSz cx="10691813" cy="6048375"/>
  <p:notesSz cx="7010400" cy="9296400"/>
  <p:defaultTextStyle>
    <a:defPPr>
      <a:defRPr lang="fr-FR"/>
    </a:defPPr>
    <a:lvl1pPr marL="0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1pPr>
    <a:lvl2pPr marL="401742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2pPr>
    <a:lvl3pPr marL="803483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3pPr>
    <a:lvl4pPr marL="1205225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4pPr>
    <a:lvl5pPr marL="1606967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5pPr>
    <a:lvl6pPr marL="2008708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6pPr>
    <a:lvl7pPr marL="2410450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7pPr>
    <a:lvl8pPr marL="2812191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8pPr>
    <a:lvl9pPr marL="3213933" algn="l" defTabSz="803483" rtl="0" eaLnBrk="1" latinLnBrk="0" hangingPunct="1">
      <a:defRPr sz="15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0E666AD-3BE5-4783-A973-680CAF6811A0}">
          <p14:sldIdLst>
            <p14:sldId id="1244"/>
            <p14:sldId id="268"/>
            <p14:sldId id="2147483091"/>
            <p14:sldId id="2147483092"/>
            <p14:sldId id="2147483094"/>
            <p14:sldId id="2147483630"/>
            <p14:sldId id="2147483088"/>
            <p14:sldId id="2147483089"/>
            <p14:sldId id="2147483099"/>
            <p14:sldId id="2147483618"/>
            <p14:sldId id="2147483625"/>
            <p14:sldId id="2147483632"/>
            <p14:sldId id="2147483624"/>
            <p14:sldId id="2147483097"/>
            <p14:sldId id="2147483629"/>
            <p14:sldId id="2147483098"/>
            <p14:sldId id="2147483631"/>
            <p14:sldId id="2147483623"/>
            <p14:sldId id="2147483619"/>
            <p14:sldId id="2147483620"/>
            <p14:sldId id="2147483621"/>
            <p14:sldId id="2147483100"/>
            <p14:sldId id="2147483617"/>
            <p14:sldId id="2147483626"/>
            <p14:sldId id="2147483627"/>
            <p14:sldId id="2147483628"/>
            <p14:sldId id="2147483090"/>
            <p14:sldId id="2147483085"/>
          </p14:sldIdLst>
        </p14:section>
        <p14:section name="Annexes" id="{BC1DDDA1-6516-4F24-83ED-F7BCB641BEBB}">
          <p14:sldIdLst>
            <p14:sldId id="2147483004"/>
            <p14:sldId id="2147483613"/>
            <p14:sldId id="2147483040"/>
            <p14:sldId id="2147482997"/>
            <p14:sldId id="2147483068"/>
            <p14:sldId id="2147483049"/>
            <p14:sldId id="2147483067"/>
            <p14:sldId id="2147483075"/>
            <p14:sldId id="2147483046"/>
            <p14:sldId id="2147483045"/>
            <p14:sldId id="2147483062"/>
            <p14:sldId id="2147473798"/>
            <p14:sldId id="2147483101"/>
            <p14:sldId id="21474831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pos="3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A11A21-F873-FF11-6659-1A1DA3266B6A}" name="Mathilde Berthelot" initials="MB" userId="S::m.berthelot@quinten-health.com::4045386e-246f-4f65-8980-03154c0d63d1" providerId="AD"/>
  <p188:author id="{5A3D2B9E-DE4C-05A0-86BE-E2D323D7458D}" name="Alexandre Macquin" initials="AM" userId="S::a.macquin@quinten-health.com::2bf13325-fa23-4b18-bf30-dc7a8bb89886" providerId="AD"/>
  <p188:author id="{25A4D0E7-C6C9-0962-7517-F889EFC81627}" name="Martine Derdevet" initials="MD" userId="S::m.derdevet@quinten-france.com::09ae979e-5269-4adb-b021-8eefb19c30f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ège Corsin" initials="NC" lastIdx="2" clrIdx="0">
    <p:extLst>
      <p:ext uri="{19B8F6BF-5375-455C-9EA6-DF929625EA0E}">
        <p15:presenceInfo xmlns:p15="http://schemas.microsoft.com/office/powerpoint/2012/main" userId="4ff2903a344f8d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83"/>
    <a:srgbClr val="95C55B"/>
    <a:srgbClr val="53CD56"/>
    <a:srgbClr val="455B60"/>
    <a:srgbClr val="FFFFFF"/>
    <a:srgbClr val="7A9FA9"/>
    <a:srgbClr val="D7E0E2"/>
    <a:srgbClr val="E4ECEE"/>
    <a:srgbClr val="F2F2F2"/>
    <a:srgbClr val="8D9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7C3BA-A014-CE54-4244-32A97CF4D343}" v="1" dt="2025-10-29T16:14:28.035"/>
    <p1510:client id="{AA1E2868-0F8A-488E-BF74-E4B9EF3D68AD}" v="996" dt="2025-10-30T13:18:52.275"/>
    <p1510:client id="{BE6C5496-059A-4B7B-9C1D-C595C8FEA3CF}" v="246" dt="2025-10-30T12:25:51.790"/>
    <p1510:client id="{CC82CCED-0796-60DE-23A2-CA30924383AB}" v="104" dt="2025-10-29T15:17:16.680"/>
    <p1510:client id="{FA08142C-291E-45E4-9445-4CC8943AFE85}" v="683" dt="2025-10-30T09:27:04.19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2" autoAdjust="0"/>
  </p:normalViewPr>
  <p:slideViewPr>
    <p:cSldViewPr snapToGrid="0">
      <p:cViewPr>
        <p:scale>
          <a:sx n="125" d="100"/>
          <a:sy n="125" d="100"/>
        </p:scale>
        <p:origin x="4482" y="870"/>
      </p:cViewPr>
      <p:guideLst>
        <p:guide orient="horz" pos="295"/>
        <p:guide pos="3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/Relationships>
</file>

<file path=ppt/comments/modernComment_7FFFFDBB_1F452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8FA464-82D6-42D5-AA91-6AC9C4D2A68A}" authorId="{5A3D2B9E-DE4C-05A0-86BE-E2D323D7458D}" status="resolved" created="2025-05-26T09:40:39.732">
    <pc:sldMkLst xmlns:pc="http://schemas.microsoft.com/office/powerpoint/2013/main/command">
      <pc:docMk/>
      <pc:sldMk cId="3675393266" sldId="2147483067"/>
    </pc:sldMkLst>
    <p188:replyLst>
      <p188:reply id="{652BDC45-7A0F-4AC2-A35A-0DE9014AAB92}" authorId="{C2A11A21-F873-FF11-6659-1A1DA3266B6A}" created="2025-05-26T11:59:59.071">
        <p188:txBody>
          <a:bodyPr/>
          <a:lstStyle/>
          <a:p>
            <a:r>
              <a:rPr lang="en-US"/>
              <a:t>je le fais à 15H, je te tiens au courant. </a:t>
            </a:r>
          </a:p>
        </p188:txBody>
      </p188:reply>
    </p188:replyLst>
    <p188:txBody>
      <a:bodyPr/>
      <a:lstStyle/>
      <a:p>
        <a:r>
          <a:rPr lang="fr-FR"/>
          <a:t>[@Mathilde Berthelot] : tu auras le temps de faire la mise en forme ou tu veux que je le fasse 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33D6F47-D9C9-9F4B-A550-9FF8174771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211382-D7D1-7443-A3D3-1EC458A3FF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0C3C93-492B-9E4E-A318-7CEB6BD62E3A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7C6F7A-9979-6A4E-B7CE-5B237478D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25DE71-FCE2-594C-8A18-E27C5251D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2D501FF-193B-DE44-BFEA-96F7C3692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046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5605134-5CB9-4633-ACB8-EE37CE690794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1162050"/>
            <a:ext cx="5546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85E0A5-5725-4948-9324-BAB7B66429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1pPr>
    <a:lvl2pPr marL="401742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2pPr>
    <a:lvl3pPr marL="803483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3pPr>
    <a:lvl4pPr marL="1205225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4pPr>
    <a:lvl5pPr marL="1606967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5pPr>
    <a:lvl6pPr marL="2008708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6pPr>
    <a:lvl7pPr marL="2410450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7pPr>
    <a:lvl8pPr marL="2812191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8pPr>
    <a:lvl9pPr marL="3213933" algn="l" defTabSz="803483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217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Nos équipes / expertises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1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12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RECAP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40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617E9-C828-5805-7BA4-DAC76252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2CD52-CDFC-3E55-0F9C-BCEC37866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B0010-F2E5-963A-8798-C5DECCB77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FC644-C5FC-D4D9-7913-851FB79DF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93FEF-8FA3-4E71-B8ED-CB96553AA81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19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71983-F5CB-B51A-216C-CB2DB236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91E38-78BD-746D-489A-9E8C3D22E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87203-6FE9-1587-BBD5-717AE1B5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FFF7-EC29-3C1A-3853-B65697A13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93FEF-8FA3-4E71-B8ED-CB96553AA81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366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3FEF-8FA3-4E71-B8ED-CB96553AA8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407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92A2-A78F-2EE0-0CFE-1C389845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64829-48CC-690F-C5AB-9C93B923E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0BC60-373F-2A30-4B0A-58942ED93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9E742-12DD-2FAD-0F1E-8C2C9147B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3FEF-8FA3-4E71-B8ED-CB96553AA81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422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75A40-3FBD-4762-8F7D-2AE1BDEC385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6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CB19-D79E-6EAF-5B78-A1849E26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1EB16-F76B-E4B9-2A81-2B3BB127E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03C36-6B45-AD39-5D62-32D492ECD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BD309-6A29-9502-4969-F524D0EA3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3FEF-8FA3-4E71-B8ED-CB96553AA81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443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72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3FEF-8FA3-4E71-B8ED-CB96553AA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25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/>
              <a:t>Peut-on le reprendre de façon si similaire?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05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Qu’est ce que l’on propose comme livrables?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77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Quelles sont nos méthodes de travail? Ou : </a:t>
            </a:r>
            <a:r>
              <a:rPr lang="fr-FR" dirty="0" err="1"/>
              <a:t>Deep</a:t>
            </a:r>
            <a:r>
              <a:rPr lang="fr-FR" dirty="0"/>
              <a:t>-Dive Consulting</a:t>
            </a:r>
          </a:p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09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CA58-7CD4-51C5-D5E4-C29A2976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2312A2-7724-DC28-7963-37B6A3225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00F211-9420-57A2-2C70-E9A691EFA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Quelles sont nos méthodes de travail? Ou : </a:t>
            </a:r>
            <a:r>
              <a:rPr lang="fr-FR" err="1"/>
              <a:t>Deep</a:t>
            </a:r>
            <a:r>
              <a:rPr lang="fr-FR"/>
              <a:t>-Dive Consulting</a:t>
            </a:r>
          </a:p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08B9D0-D0CA-4865-B01B-641FCB70D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service on rend?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2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quelle problématique métier on s’attaque?</a:t>
            </a:r>
            <a:r>
              <a:rPr lang="fr-FR"/>
              <a:t> TL : lister les directions ciblées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9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quelle problématique métier on s’attaque?</a:t>
            </a:r>
            <a:r>
              <a:rPr lang="fr-FR"/>
              <a:t> TL : lister les directions ciblées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E0A5-5725-4948-9324-BAB7B664293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15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able, assis, ordinateur, grand&#10;&#10;Description générée automatiquement">
            <a:extLst>
              <a:ext uri="{FF2B5EF4-FFF2-40B4-BE49-F238E27FC236}">
                <a16:creationId xmlns:a16="http://schemas.microsoft.com/office/drawing/2014/main" id="{228178C8-E14B-4A39-976C-0EA6F30DD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42" r="13922"/>
          <a:stretch/>
        </p:blipFill>
        <p:spPr>
          <a:xfrm rot="5400000">
            <a:off x="2322900" y="-2320535"/>
            <a:ext cx="6046011" cy="10691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16A96-2E8E-8E4F-8B33-77CBB0F614F5}"/>
              </a:ext>
            </a:extLst>
          </p:cNvPr>
          <p:cNvSpPr/>
          <p:nvPr userDrawn="1"/>
        </p:nvSpPr>
        <p:spPr>
          <a:xfrm>
            <a:off x="1" y="0"/>
            <a:ext cx="10691812" cy="6057988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             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AF4C094-C42D-C640-BEDF-CD528040F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211" y="2389518"/>
            <a:ext cx="4768273" cy="1605728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3500" b="1" i="0" kern="1200" dirty="0">
                <a:solidFill>
                  <a:schemeClr val="bg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lvl="0"/>
            <a:r>
              <a:rPr lang="fr-FR"/>
              <a:t>Titre présentation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8FF5CCD-31C6-B043-B0B3-E08FFD2FFAFC}"/>
              </a:ext>
            </a:extLst>
          </p:cNvPr>
          <p:cNvCxnSpPr>
            <a:cxnSpLocks/>
          </p:cNvCxnSpPr>
          <p:nvPr userDrawn="1"/>
        </p:nvCxnSpPr>
        <p:spPr>
          <a:xfrm>
            <a:off x="5345906" y="1680754"/>
            <a:ext cx="0" cy="31089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EC97CB84-B365-AB48-9D69-E5518DAEA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211" y="1368296"/>
            <a:ext cx="4768273" cy="463875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1400" b="1" i="0" kern="1200" dirty="0">
                <a:solidFill>
                  <a:schemeClr val="bg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lvl="0"/>
            <a:r>
              <a:rPr lang="fr-FR"/>
              <a:t>Titre projet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17EE08-AC81-42BA-B8AB-026D2DABC2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75" y="5091414"/>
            <a:ext cx="1559062" cy="751440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7E4CAAB-C7D6-4A7F-B4C3-9B808107F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0329" y="2389517"/>
            <a:ext cx="3067485" cy="1615349"/>
          </a:xfrm>
          <a:prstGeom prst="rect">
            <a:avLst/>
          </a:prstGeom>
        </p:spPr>
        <p:txBody>
          <a:bodyPr anchor="ctr"/>
          <a:lstStyle>
            <a:lvl1pPr>
              <a:defRPr lang="fr-F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sz="12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SzPct val="80000"/>
              <a:buNone/>
            </a:pPr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3310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Vide Gri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>
            <a:extLst>
              <a:ext uri="{FF2B5EF4-FFF2-40B4-BE49-F238E27FC236}">
                <a16:creationId xmlns:a16="http://schemas.microsoft.com/office/drawing/2014/main" id="{E7CB6BD0-C0AA-4D3D-92D0-755511A3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0"/>
            <a:ext cx="9581071" cy="892313"/>
          </a:xfrm>
          <a:prstGeom prst="rect">
            <a:avLst/>
          </a:prstGeom>
        </p:spPr>
        <p:txBody>
          <a:bodyPr anchor="ctr" anchorCtr="0"/>
          <a:lstStyle>
            <a:lvl1pPr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7261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024164-E314-4688-BEA9-482094B2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9" y="461120"/>
            <a:ext cx="9581072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EB2CC837-3DA7-41DD-AFFC-0C64D2A37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1576253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06967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96C62C-9843-4722-9AEF-ADC23E2CE0E9}"/>
              </a:ext>
            </a:extLst>
          </p:cNvPr>
          <p:cNvSpPr/>
          <p:nvPr userDrawn="1"/>
        </p:nvSpPr>
        <p:spPr>
          <a:xfrm>
            <a:off x="0" y="-35979"/>
            <a:ext cx="10691815" cy="2028573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1EF75A87-DF52-4BAE-A45A-C699A36D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0"/>
            <a:ext cx="9581071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07CD84B2-181B-4D51-9A36-0F4B782C7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7"/>
            <a:ext cx="9581072" cy="626808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92585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44A77F-7E16-465E-94A1-97A0D714E0D2}"/>
              </a:ext>
            </a:extLst>
          </p:cNvPr>
          <p:cNvSpPr/>
          <p:nvPr userDrawn="1"/>
        </p:nvSpPr>
        <p:spPr>
          <a:xfrm>
            <a:off x="-2" y="3305051"/>
            <a:ext cx="10691815" cy="2743325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EF461D6B-6465-4ACC-B18C-69A45279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1072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C7BE46-88E0-4BC5-AAB1-A1B43F066145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10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1A6C9-2FC4-483D-A84A-E067E8811122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90DCACA-4B26-4C45-8ABD-B2E2B0D6D79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A5C8315D-F4A9-4684-9E58-ECE84B47B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DCAE2C93-B04A-4D54-BE38-5022CE6C8F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1576253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2271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1/2 Couleu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>
            <a:off x="-2" y="3305050"/>
            <a:ext cx="10691815" cy="2743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C7BE46-88E0-4BC5-AAB1-A1B43F066145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1A6C9-2FC4-483D-A84A-E067E8811122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90DCACA-4B26-4C45-8ABD-B2E2B0D6D79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3">
            <a:extLst>
              <a:ext uri="{FF2B5EF4-FFF2-40B4-BE49-F238E27FC236}">
                <a16:creationId xmlns:a16="http://schemas.microsoft.com/office/drawing/2014/main" id="{E813CE02-C375-4DC6-9228-C7861E86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5714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F973215-2CD8-48A3-BE83-CA493A4785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BD1049C4-0B86-4C48-8F11-1A1A147CE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1576253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26239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tw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>
            <a:off x="-2" y="3513221"/>
            <a:ext cx="10691815" cy="2535154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D77B97D-9DD5-4970-A5FC-EFAFA12C8D55}"/>
              </a:ext>
            </a:extLst>
          </p:cNvPr>
          <p:cNvSpPr/>
          <p:nvPr userDrawn="1"/>
        </p:nvSpPr>
        <p:spPr>
          <a:xfrm>
            <a:off x="1625515" y="2464230"/>
            <a:ext cx="7462407" cy="3636935"/>
          </a:xfrm>
          <a:prstGeom prst="ellipse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13CE02-C375-4DC6-9228-C7861E86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1072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0DD4493-5262-4186-8799-9A6B8FE29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03466682-6155-4D14-BDD8-6965B785F8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1576253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491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twist couleu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>
            <a:off x="-2" y="3513221"/>
            <a:ext cx="10691815" cy="2535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C7BE46-88E0-4BC5-AAB1-A1B43F066145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1A6C9-2FC4-483D-A84A-E067E8811122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90DCACA-4B26-4C45-8ABD-B2E2B0D6D79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1D77B97D-9DD5-4970-A5FC-EFAFA12C8D55}"/>
              </a:ext>
            </a:extLst>
          </p:cNvPr>
          <p:cNvSpPr/>
          <p:nvPr userDrawn="1"/>
        </p:nvSpPr>
        <p:spPr>
          <a:xfrm>
            <a:off x="1625515" y="2464230"/>
            <a:ext cx="7462407" cy="36369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13CE02-C375-4DC6-9228-C7861E86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5714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92EED9-A058-47C3-B472-A1E69AF69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65966436-7A0D-4235-B817-FFB7827963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1576253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51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44A77F-7E16-465E-94A1-97A0D714E0D2}"/>
              </a:ext>
            </a:extLst>
          </p:cNvPr>
          <p:cNvSpPr/>
          <p:nvPr userDrawn="1"/>
        </p:nvSpPr>
        <p:spPr>
          <a:xfrm>
            <a:off x="-2" y="4019803"/>
            <a:ext cx="10691815" cy="2028573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EF461D6B-6465-4ACC-B18C-69A45279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1072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C7BE46-88E0-4BC5-AAB1-A1B43F066145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10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1A6C9-2FC4-483D-A84A-E067E8811122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90DCACA-4B26-4C45-8ABD-B2E2B0D6D79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30D3E122-EA97-4172-88E4-D93B22B9D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50CFB3AF-267F-4C25-AE5B-2A393224A4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2469215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7249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2/3 couleu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>
            <a:off x="-2" y="4019803"/>
            <a:ext cx="10691815" cy="20285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C7BE46-88E0-4BC5-AAB1-A1B43F066145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71A6C9-2FC4-483D-A84A-E067E8811122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90DCACA-4B26-4C45-8ABD-B2E2B0D6D79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3">
            <a:extLst>
              <a:ext uri="{FF2B5EF4-FFF2-40B4-BE49-F238E27FC236}">
                <a16:creationId xmlns:a16="http://schemas.microsoft.com/office/drawing/2014/main" id="{E813CE02-C375-4DC6-9228-C7861E86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1" y="461120"/>
            <a:ext cx="9585714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8F47CE-D312-4733-BC39-18DDB0338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DA2CE7CE-635E-405A-9049-18A8BF285F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2530278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185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re + texte horizontal 4/5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5C6D80-F657-4E7B-A316-AAB9632B63AB}"/>
              </a:ext>
            </a:extLst>
          </p:cNvPr>
          <p:cNvSpPr/>
          <p:nvPr userDrawn="1"/>
        </p:nvSpPr>
        <p:spPr>
          <a:xfrm>
            <a:off x="55840" y="5270015"/>
            <a:ext cx="10635973" cy="77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82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38C4A2EE-BE03-4E96-9809-DB1ED778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0"/>
            <a:ext cx="9585715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A3AC6-1A32-46AB-B4D1-2EA219C3A91D}"/>
              </a:ext>
            </a:extLst>
          </p:cNvPr>
          <p:cNvSpPr/>
          <p:nvPr userDrawn="1"/>
        </p:nvSpPr>
        <p:spPr>
          <a:xfrm>
            <a:off x="1" y="4859081"/>
            <a:ext cx="10691813" cy="1189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B9B68B38-4B09-4905-A05D-C4214A6A628A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10" name="Espace réservé du pied de page 5">
            <a:extLst>
              <a:ext uri="{FF2B5EF4-FFF2-40B4-BE49-F238E27FC236}">
                <a16:creationId xmlns:a16="http://schemas.microsoft.com/office/drawing/2014/main" id="{428A5708-D47A-4DEA-B744-78A81391C189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EF55442-65C8-4F7B-8BAC-5821E2859A7C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0C8382C2-D640-4239-BB40-9E92A577D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40147325-A4A3-4289-8EB3-D552ADE2BC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65786"/>
            <a:ext cx="9581072" cy="3282367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9187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Couverture avec logo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able, assis, ordinateur, grand&#10;&#10;Description générée automatiquement">
            <a:extLst>
              <a:ext uri="{FF2B5EF4-FFF2-40B4-BE49-F238E27FC236}">
                <a16:creationId xmlns:a16="http://schemas.microsoft.com/office/drawing/2014/main" id="{228178C8-E14B-4A39-976C-0EA6F30DD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42" r="13922"/>
          <a:stretch/>
        </p:blipFill>
        <p:spPr>
          <a:xfrm rot="5400000">
            <a:off x="2322900" y="-2320535"/>
            <a:ext cx="6046011" cy="10691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16A96-2E8E-8E4F-8B33-77CBB0F614F5}"/>
              </a:ext>
            </a:extLst>
          </p:cNvPr>
          <p:cNvSpPr/>
          <p:nvPr userDrawn="1"/>
        </p:nvSpPr>
        <p:spPr>
          <a:xfrm>
            <a:off x="1" y="0"/>
            <a:ext cx="10691812" cy="6057988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             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AF4C094-C42D-C640-BEDF-CD528040F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211" y="2389518"/>
            <a:ext cx="4768273" cy="1605728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3500" b="1" i="0" kern="1200" dirty="0">
                <a:solidFill>
                  <a:schemeClr val="bg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lvl="0"/>
            <a:r>
              <a:rPr lang="fr-FR"/>
              <a:t>Titre présentation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8FF5CCD-31C6-B043-B0B3-E08FFD2FFAFC}"/>
              </a:ext>
            </a:extLst>
          </p:cNvPr>
          <p:cNvCxnSpPr>
            <a:cxnSpLocks/>
          </p:cNvCxnSpPr>
          <p:nvPr userDrawn="1"/>
        </p:nvCxnSpPr>
        <p:spPr>
          <a:xfrm flipH="1">
            <a:off x="5345906" y="1925642"/>
            <a:ext cx="1" cy="20696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EC97CB84-B365-AB48-9D69-E5518DAEA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211" y="1925642"/>
            <a:ext cx="4768273" cy="463875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1400" b="1" i="0" kern="1200" dirty="0">
                <a:solidFill>
                  <a:schemeClr val="bg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lvl="0"/>
            <a:r>
              <a:rPr lang="fr-FR"/>
              <a:t>Titre projet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17EE08-AC81-42BA-B8AB-026D2DABC2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75" y="5091414"/>
            <a:ext cx="1559062" cy="751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521E0D-A205-4F33-BC8F-EA76817BEBFC}"/>
              </a:ext>
            </a:extLst>
          </p:cNvPr>
          <p:cNvSpPr/>
          <p:nvPr userDrawn="1"/>
        </p:nvSpPr>
        <p:spPr>
          <a:xfrm>
            <a:off x="5580330" y="1925642"/>
            <a:ext cx="3067446" cy="2069604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311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Vertical 1/3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 flipH="1">
            <a:off x="3550046" y="1"/>
            <a:ext cx="7141766" cy="6048374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D9278E2-B0CD-394E-B76F-06E5F48913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70" y="1353434"/>
            <a:ext cx="2458799" cy="4047906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8C75C8D-E00D-5147-A930-F9C3BEC4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9" y="461120"/>
            <a:ext cx="2458800" cy="892313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0AD78F-FD1B-450B-87EC-3BD298AEC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5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Vertical 1/3 gris">
    <p:bg>
      <p:bgPr>
        <a:solidFill>
          <a:srgbClr val="F1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34911A-8B22-4BAE-A4C0-6A7A9D46C41D}"/>
              </a:ext>
            </a:extLst>
          </p:cNvPr>
          <p:cNvSpPr/>
          <p:nvPr userDrawn="1"/>
        </p:nvSpPr>
        <p:spPr>
          <a:xfrm>
            <a:off x="3550045" y="0"/>
            <a:ext cx="7141767" cy="604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0114D9-31FF-464E-8B13-65DF08479C91}"/>
              </a:ext>
            </a:extLst>
          </p:cNvPr>
          <p:cNvCxnSpPr>
            <a:cxnSpLocks/>
          </p:cNvCxnSpPr>
          <p:nvPr userDrawn="1"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9D8869E-FBA9-4F75-AE24-16356B4F4A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69" y="1353434"/>
            <a:ext cx="2458793" cy="4047906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15FC5B27-DC9C-45DB-BBB6-9C9A95DD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9" y="461120"/>
            <a:ext cx="2458800" cy="892313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fr-FR" sz="2000" b="1" spc="0" baseline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2B632E-5849-4CBC-B8DC-BBEB120E6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8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Vertical 1/3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7EA0B3-276B-49C3-92A0-333EB2E9930C}"/>
              </a:ext>
            </a:extLst>
          </p:cNvPr>
          <p:cNvSpPr/>
          <p:nvPr userDrawn="1"/>
        </p:nvSpPr>
        <p:spPr>
          <a:xfrm>
            <a:off x="-1" y="1"/>
            <a:ext cx="3550047" cy="6048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3B2397C9-92FD-43B8-B34A-7BCD65A42F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70" y="1353433"/>
            <a:ext cx="2458799" cy="4047907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2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5883349D-1530-4A58-BB4B-049D926A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9" y="461120"/>
            <a:ext cx="2458800" cy="892313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fr-FR" sz="2000" b="1" spc="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AB03F0-843B-4512-88E2-9D36661D9421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683E44-D6E8-4E60-9CCF-5BCDB2BF096E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D1425FD-FB0C-40DD-BC26-B13458452875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80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- Titr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3">
            <a:extLst>
              <a:ext uri="{FF2B5EF4-FFF2-40B4-BE49-F238E27FC236}">
                <a16:creationId xmlns:a16="http://schemas.microsoft.com/office/drawing/2014/main" id="{7DDEBD63-922D-4DD1-AAD0-38A180EB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0"/>
            <a:ext cx="9581073" cy="892313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fr-FR" sz="2000" b="1" spc="0" baseline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4CF73B36-3D94-4F35-A5B8-215F1C096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70" y="1353434"/>
            <a:ext cx="9581073" cy="4047906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46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- Titre gauche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E69A8E1-F4B8-425C-AE1F-42291F45605B}"/>
              </a:ext>
            </a:extLst>
          </p:cNvPr>
          <p:cNvCxnSpPr>
            <a:cxnSpLocks/>
          </p:cNvCxnSpPr>
          <p:nvPr userDrawn="1"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3">
            <a:extLst>
              <a:ext uri="{FF2B5EF4-FFF2-40B4-BE49-F238E27FC236}">
                <a16:creationId xmlns:a16="http://schemas.microsoft.com/office/drawing/2014/main" id="{0E3430F4-9F4C-4AC9-899D-828EF502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0"/>
            <a:ext cx="9581073" cy="892313"/>
          </a:xfrm>
          <a:prstGeom prst="rect">
            <a:avLst/>
          </a:prstGeom>
        </p:spPr>
        <p:txBody>
          <a:bodyPr lIns="0" rIns="0" anchor="t" anchorCtr="0"/>
          <a:lstStyle>
            <a:lvl1pPr>
              <a:defRPr lang="fr-FR" sz="2000" b="1" spc="0" baseline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7193F9B2-D324-4EB5-9C37-1DC97A619C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370" y="1353434"/>
            <a:ext cx="9581070" cy="4047906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8048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- Bloc">
    <p:bg>
      <p:bgPr>
        <a:solidFill>
          <a:srgbClr val="F1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0600-2837-3B43-9A57-AA01C8AE4640}"/>
              </a:ext>
            </a:extLst>
          </p:cNvPr>
          <p:cNvSpPr/>
          <p:nvPr userDrawn="1"/>
        </p:nvSpPr>
        <p:spPr>
          <a:xfrm>
            <a:off x="3550042" y="0"/>
            <a:ext cx="7141772" cy="6048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18789-868B-490C-8C1B-3A1362CBABEA}"/>
              </a:ext>
            </a:extLst>
          </p:cNvPr>
          <p:cNvSpPr/>
          <p:nvPr userDrawn="1"/>
        </p:nvSpPr>
        <p:spPr>
          <a:xfrm>
            <a:off x="859028" y="591658"/>
            <a:ext cx="4705349" cy="4865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B916D884-6417-4EA0-9871-8316F4AA2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753" y="1266904"/>
            <a:ext cx="3808228" cy="764284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fr-FR" sz="2000" b="1" spc="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182763-FD49-4603-9870-14FD6E6E61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3753" y="2040713"/>
            <a:ext cx="3808228" cy="2973204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B0A01C-AE1B-4611-B58C-7180F6F2F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47C3850-8EF6-4569-9E93-B879E926F1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57287" y="1275778"/>
            <a:ext cx="4429714" cy="3728614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00614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- Bloc / Imag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761382C-7254-42D8-9AB2-6B9C239DE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"/>
            <a:ext cx="3550045" cy="6048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B18789-868B-490C-8C1B-3A1362CBABEA}"/>
              </a:ext>
            </a:extLst>
          </p:cNvPr>
          <p:cNvSpPr/>
          <p:nvPr userDrawn="1"/>
        </p:nvSpPr>
        <p:spPr>
          <a:xfrm>
            <a:off x="859030" y="591658"/>
            <a:ext cx="4705349" cy="4865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79F35C8D-5E19-4773-AA1C-70693960522F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5C3CA113-BF8D-4E73-B976-FBB97370D3DD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4241B11-B3C0-4FFD-ADBC-6AD64D326871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3">
            <a:extLst>
              <a:ext uri="{FF2B5EF4-FFF2-40B4-BE49-F238E27FC236}">
                <a16:creationId xmlns:a16="http://schemas.microsoft.com/office/drawing/2014/main" id="{304FC8B1-A9F5-45D4-8AB1-7BDBE0EF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755" y="1266904"/>
            <a:ext cx="3808224" cy="764284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fr-FR" sz="2000" b="1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defTabSz="801929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9FF27C2-DBAD-402B-849F-8CE8280DC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57287" y="1275778"/>
            <a:ext cx="4429714" cy="3728614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DFA68BFC-146A-44C1-8048-611919FF44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3753" y="2040713"/>
            <a:ext cx="3808228" cy="2973204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08547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- Bloc / 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équipement électronique, circuit, ordinateur, table&#10;&#10;Description générée automatiquement">
            <a:extLst>
              <a:ext uri="{FF2B5EF4-FFF2-40B4-BE49-F238E27FC236}">
                <a16:creationId xmlns:a16="http://schemas.microsoft.com/office/drawing/2014/main" id="{4289964C-29E7-4861-B9D7-C76122C87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8"/>
          <a:stretch/>
        </p:blipFill>
        <p:spPr>
          <a:xfrm>
            <a:off x="3550041" y="-2"/>
            <a:ext cx="7141771" cy="6048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E3F133-79C5-4D8D-9733-D77CD533BE51}"/>
              </a:ext>
            </a:extLst>
          </p:cNvPr>
          <p:cNvSpPr/>
          <p:nvPr userDrawn="1"/>
        </p:nvSpPr>
        <p:spPr>
          <a:xfrm>
            <a:off x="859030" y="591658"/>
            <a:ext cx="4705349" cy="4865058"/>
          </a:xfrm>
          <a:prstGeom prst="rect">
            <a:avLst/>
          </a:prstGeom>
          <a:solidFill>
            <a:srgbClr val="45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FC1CAA0F-265E-408C-9826-CE143B43F6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755" y="1266904"/>
            <a:ext cx="3808224" cy="764284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fr-FR" sz="2000" b="1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defTabSz="801929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EEBF5E-7B36-4F57-B3E5-F3E82AB901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5A0E153-F1A8-4225-BEA2-7AD7EAB85F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3753" y="2040713"/>
            <a:ext cx="3808228" cy="2973204"/>
          </a:xfrm>
          <a:prstGeom prst="rect">
            <a:avLst/>
          </a:prstGeom>
        </p:spPr>
        <p:txBody>
          <a:bodyPr lIns="0"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31032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ersonnalis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4E5564-9DBA-F64D-B61C-52C441D16077}"/>
              </a:ext>
            </a:extLst>
          </p:cNvPr>
          <p:cNvSpPr/>
          <p:nvPr userDrawn="1"/>
        </p:nvSpPr>
        <p:spPr>
          <a:xfrm flipV="1">
            <a:off x="-1" y="-1"/>
            <a:ext cx="3563697" cy="30241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7FD49-A992-B143-AAED-10C5E10C8CDC}"/>
              </a:ext>
            </a:extLst>
          </p:cNvPr>
          <p:cNvSpPr/>
          <p:nvPr userDrawn="1"/>
        </p:nvSpPr>
        <p:spPr>
          <a:xfrm flipV="1">
            <a:off x="3563775" y="3024187"/>
            <a:ext cx="3564000" cy="30241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BC72DC-1CE4-D345-BE2D-1F8585A1AE31}"/>
              </a:ext>
            </a:extLst>
          </p:cNvPr>
          <p:cNvSpPr/>
          <p:nvPr userDrawn="1"/>
        </p:nvSpPr>
        <p:spPr>
          <a:xfrm flipV="1">
            <a:off x="7127775" y="-1"/>
            <a:ext cx="3564000" cy="3024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BEE380B-8D8D-4046-92D5-A7DAADC74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457" y="1596090"/>
            <a:ext cx="2114558" cy="844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texte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E93BFC15-F1B8-3F46-9CA8-53F3FDA963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52496" y="1596090"/>
            <a:ext cx="2114558" cy="844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texte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5C1F872C-63FC-7045-ABAF-71C8692324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8496" y="4659274"/>
            <a:ext cx="2114558" cy="844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2441074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R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3EA7A-DEDA-054E-A8DC-2A2D15015419}"/>
              </a:ext>
            </a:extLst>
          </p:cNvPr>
          <p:cNvSpPr/>
          <p:nvPr userDrawn="1"/>
        </p:nvSpPr>
        <p:spPr>
          <a:xfrm>
            <a:off x="1" y="1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82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161121-5E81-4693-8A37-C4D34114E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73" y="2541144"/>
            <a:ext cx="2135700" cy="102937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231A86E-4817-8141-9785-C3AEB85990E0}"/>
              </a:ext>
            </a:extLst>
          </p:cNvPr>
          <p:cNvCxnSpPr>
            <a:cxnSpLocks/>
          </p:cNvCxnSpPr>
          <p:nvPr userDrawn="1"/>
        </p:nvCxnSpPr>
        <p:spPr>
          <a:xfrm>
            <a:off x="540044" y="5219701"/>
            <a:ext cx="0" cy="3596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531FE55-3E47-0E44-AAE8-1A3ACD10F702}"/>
              </a:ext>
            </a:extLst>
          </p:cNvPr>
          <p:cNvCxnSpPr>
            <a:cxnSpLocks/>
          </p:cNvCxnSpPr>
          <p:nvPr userDrawn="1"/>
        </p:nvCxnSpPr>
        <p:spPr>
          <a:xfrm>
            <a:off x="3568995" y="5219701"/>
            <a:ext cx="0" cy="3596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1">
            <a:extLst>
              <a:ext uri="{FF2B5EF4-FFF2-40B4-BE49-F238E27FC236}">
                <a16:creationId xmlns:a16="http://schemas.microsoft.com/office/drawing/2014/main" id="{E78E6046-F808-424F-95D5-02A57E8D99DF}"/>
              </a:ext>
            </a:extLst>
          </p:cNvPr>
          <p:cNvSpPr txBox="1">
            <a:spLocks/>
          </p:cNvSpPr>
          <p:nvPr userDrawn="1"/>
        </p:nvSpPr>
        <p:spPr>
          <a:xfrm>
            <a:off x="636854" y="5219700"/>
            <a:ext cx="2830219" cy="35968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2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ts val="192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8 rue vernier 75017 – France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+33 1 45 74 33 05</a:t>
            </a:r>
          </a:p>
        </p:txBody>
      </p: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3E6EE6F7-A3EE-43AB-9215-E86204F2408B}"/>
              </a:ext>
            </a:extLst>
          </p:cNvPr>
          <p:cNvSpPr txBox="1">
            <a:spLocks/>
          </p:cNvSpPr>
          <p:nvPr userDrawn="1"/>
        </p:nvSpPr>
        <p:spPr>
          <a:xfrm>
            <a:off x="3665805" y="5219700"/>
            <a:ext cx="2830219" cy="35968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2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ts val="192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contact@quinten-finance.com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www.quinten-finance.com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A55186C-5BFA-4721-B9A1-A87D2E2D5E6E}"/>
              </a:ext>
            </a:extLst>
          </p:cNvPr>
          <p:cNvCxnSpPr>
            <a:cxnSpLocks/>
          </p:cNvCxnSpPr>
          <p:nvPr userDrawn="1"/>
        </p:nvCxnSpPr>
        <p:spPr>
          <a:xfrm>
            <a:off x="6830354" y="5219701"/>
            <a:ext cx="0" cy="3596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85729D32-2265-4960-BAFA-21E2F279C869}"/>
              </a:ext>
            </a:extLst>
          </p:cNvPr>
          <p:cNvSpPr txBox="1">
            <a:spLocks/>
          </p:cNvSpPr>
          <p:nvPr userDrawn="1"/>
        </p:nvSpPr>
        <p:spPr>
          <a:xfrm>
            <a:off x="6927164" y="5219700"/>
            <a:ext cx="3496995" cy="35968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2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ts val="192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Groupe QUINTEN</a:t>
            </a:r>
          </a:p>
          <a:p>
            <a:pPr marL="0" marR="0" lvl="0" indent="0" algn="l" defTabSz="9143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/>
              <a:t>www.quinten.ai</a:t>
            </a:r>
          </a:p>
        </p:txBody>
      </p:sp>
    </p:spTree>
    <p:extLst>
      <p:ext uri="{BB962C8B-B14F-4D97-AF65-F5344CB8AC3E}">
        <p14:creationId xmlns:p14="http://schemas.microsoft.com/office/powerpoint/2010/main" val="15697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C47D02-204E-4892-98CA-98A84BD8A134}"/>
              </a:ext>
            </a:extLst>
          </p:cNvPr>
          <p:cNvSpPr/>
          <p:nvPr userDrawn="1"/>
        </p:nvSpPr>
        <p:spPr>
          <a:xfrm>
            <a:off x="1477574" y="1"/>
            <a:ext cx="9217857" cy="6048374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6CECE-DED2-4702-B6F4-34AD4DA79D59}"/>
              </a:ext>
            </a:extLst>
          </p:cNvPr>
          <p:cNvSpPr/>
          <p:nvPr userDrawn="1"/>
        </p:nvSpPr>
        <p:spPr>
          <a:xfrm>
            <a:off x="1" y="1"/>
            <a:ext cx="1477572" cy="604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82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96F2D9-CCB4-4115-83B0-A5AEB72E9C0E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10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07025-770D-421F-B901-F20F303630EF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Document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3163DB8-B8EB-4FA9-BCA5-EDA7698BFA24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AA85668B-F543-403C-8BA2-4D4122E0A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7E4948-C206-4613-80F1-7C79BF6500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240" y="1802489"/>
            <a:ext cx="2895937" cy="2443396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r" defTabSz="914389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3500" b="1" kern="12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55805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 COUVERTUR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3EA7A-DEDA-054E-A8DC-2A2D15015419}"/>
              </a:ext>
            </a:extLst>
          </p:cNvPr>
          <p:cNvSpPr/>
          <p:nvPr userDrawn="1"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9916A0-5402-40FE-8369-CC29D505B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05" y="2703935"/>
            <a:ext cx="3388138" cy="64050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231A86E-4817-8141-9785-C3AEB85990E0}"/>
              </a:ext>
            </a:extLst>
          </p:cNvPr>
          <p:cNvCxnSpPr>
            <a:cxnSpLocks/>
          </p:cNvCxnSpPr>
          <p:nvPr userDrawn="1"/>
        </p:nvCxnSpPr>
        <p:spPr>
          <a:xfrm>
            <a:off x="540045" y="5219700"/>
            <a:ext cx="0" cy="3596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531FE55-3E47-0E44-AAE8-1A3ACD10F702}"/>
              </a:ext>
            </a:extLst>
          </p:cNvPr>
          <p:cNvCxnSpPr>
            <a:cxnSpLocks/>
          </p:cNvCxnSpPr>
          <p:nvPr userDrawn="1"/>
        </p:nvCxnSpPr>
        <p:spPr>
          <a:xfrm>
            <a:off x="3568995" y="5219700"/>
            <a:ext cx="0" cy="3596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2302A32B-39CD-45A6-ABD7-3D39A451C66B}"/>
              </a:ext>
            </a:extLst>
          </p:cNvPr>
          <p:cNvSpPr txBox="1">
            <a:spLocks/>
          </p:cNvSpPr>
          <p:nvPr userDrawn="1"/>
        </p:nvSpPr>
        <p:spPr>
          <a:xfrm>
            <a:off x="636854" y="5219700"/>
            <a:ext cx="2830219" cy="35968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2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ts val="192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8 rue vernier 75017 – France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+33 1 45 74 33 05</a:t>
            </a:r>
          </a:p>
        </p:txBody>
      </p:sp>
      <p:sp>
        <p:nvSpPr>
          <p:cNvPr id="8" name="Espace réservé du texte 11">
            <a:extLst>
              <a:ext uri="{FF2B5EF4-FFF2-40B4-BE49-F238E27FC236}">
                <a16:creationId xmlns:a16="http://schemas.microsoft.com/office/drawing/2014/main" id="{DC31ABC7-8E53-4D9D-BDC8-4FD31B3C492C}"/>
              </a:ext>
            </a:extLst>
          </p:cNvPr>
          <p:cNvSpPr txBox="1">
            <a:spLocks/>
          </p:cNvSpPr>
          <p:nvPr userDrawn="1"/>
        </p:nvSpPr>
        <p:spPr>
          <a:xfrm>
            <a:off x="3665805" y="5219700"/>
            <a:ext cx="2830219" cy="35968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2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ts val="192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contact@quinten-france.com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fr-FR" sz="1200"/>
              <a:t>www.quinten.ai</a:t>
            </a:r>
          </a:p>
        </p:txBody>
      </p:sp>
    </p:spTree>
    <p:extLst>
      <p:ext uri="{BB962C8B-B14F-4D97-AF65-F5344CB8AC3E}">
        <p14:creationId xmlns:p14="http://schemas.microsoft.com/office/powerpoint/2010/main" val="2321617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2L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8" title="Fil d'arianne">
            <a:extLst>
              <a:ext uri="{FF2B5EF4-FFF2-40B4-BE49-F238E27FC236}">
                <a16:creationId xmlns:a16="http://schemas.microsoft.com/office/drawing/2014/main" id="{72A262A6-6DBE-4854-8E1E-44DED2C42A9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77768" y="648189"/>
            <a:ext cx="4409969" cy="25179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>
              <a:buNone/>
              <a:defRPr lang="fr-FR" sz="1200" b="0" kern="1200" spc="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801929" rtl="0" eaLnBrk="1" latinLnBrk="0" hangingPunct="1">
              <a:lnSpc>
                <a:spcPct val="90000"/>
              </a:lnSpc>
              <a:spcBef>
                <a:spcPts val="877"/>
              </a:spcBef>
              <a:buFontTx/>
              <a:buNone/>
            </a:pPr>
            <a:r>
              <a:rPr lang="fr-FR"/>
              <a:t>MODIFIEZ LE FIL D’ARIANE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F6980D3-0C8F-467E-A8BA-A2240360A7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9474" y="1697526"/>
            <a:ext cx="9542721" cy="37038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FB5E2"/>
              </a:buClr>
              <a:buSzPct val="80000"/>
              <a:buFont typeface="Arial" panose="020B0604020202020204" pitchFamily="34" charset="0"/>
              <a:buChar char="&gt;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FB5E2"/>
              </a:buClr>
              <a:buSzPct val="80000"/>
              <a:buFont typeface="Arial" panose="020B0604020202020204" pitchFamily="34" charset="0"/>
              <a:buChar char="-"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20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ACDA63E1-9775-4251-99F9-20FB8CC9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74" y="900084"/>
            <a:ext cx="9542721" cy="797442"/>
          </a:xfrm>
          <a:prstGeom prst="rect">
            <a:avLst/>
          </a:prstGeom>
        </p:spPr>
        <p:txBody>
          <a:bodyPr anchor="ctr" anchorCtr="0"/>
          <a:lstStyle>
            <a:lvl1pPr>
              <a:defRPr lang="fr-FR" sz="2000" b="1" spc="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0447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- Vide Couleur 1">
    <p:bg>
      <p:bgPr>
        <a:gradFill>
          <a:gsLst>
            <a:gs pos="0">
              <a:schemeClr val="accent1">
                <a:lumMod val="99000"/>
                <a:lumOff val="1000"/>
              </a:schemeClr>
            </a:gs>
            <a:gs pos="100000">
              <a:schemeClr val="accent1">
                <a:lumMod val="40000"/>
                <a:lumOff val="60000"/>
              </a:schemeClr>
            </a:gs>
            <a:gs pos="61000">
              <a:schemeClr val="accent1">
                <a:lumMod val="63000"/>
                <a:lumOff val="37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>
            <a:extLst>
              <a:ext uri="{FF2B5EF4-FFF2-40B4-BE49-F238E27FC236}">
                <a16:creationId xmlns:a16="http://schemas.microsoft.com/office/drawing/2014/main" id="{E7CB6BD0-C0AA-4D3D-92D0-755511A3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21"/>
            <a:ext cx="9581071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105" b="0" spc="0" baseline="0" dirty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indent="0">
              <a:lnSpc>
                <a:spcPts val="2864"/>
              </a:lnSpc>
              <a:spcBef>
                <a:spcPts val="0"/>
              </a:spcBef>
              <a:spcAft>
                <a:spcPts val="1790"/>
              </a:spcAft>
              <a:buFontTx/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210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56734-7AFC-4148-9A1B-EA7790A74286}"/>
              </a:ext>
            </a:extLst>
          </p:cNvPr>
          <p:cNvSpPr/>
          <p:nvPr/>
        </p:nvSpPr>
        <p:spPr>
          <a:xfrm>
            <a:off x="-1" y="0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AC4D950-DFD1-9A97-304E-A4265C34B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87150" l="2140" r="95946">
                        <a14:foregroundMark x1="12275" y1="25701" x2="12275" y2="25701"/>
                        <a14:foregroundMark x1="6644" y1="22430" x2="6644" y2="22430"/>
                        <a14:foregroundMark x1="2140" y1="29673" x2="2140" y2="29673"/>
                        <a14:foregroundMark x1="19144" y1="32009" x2="19144" y2="32009"/>
                        <a14:foregroundMark x1="35135" y1="26168" x2="35135" y2="26168"/>
                        <a14:foregroundMark x1="35360" y1="13318" x2="35360" y2="13318"/>
                        <a14:foregroundMark x1="39640" y1="31308" x2="39640" y2="31308"/>
                        <a14:foregroundMark x1="58108" y1="23364" x2="58108" y2="23364"/>
                        <a14:foregroundMark x1="93581" y1="26168" x2="93581" y2="26168"/>
                        <a14:foregroundMark x1="95946" y1="40187" x2="95946" y2="40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94"/>
          <a:stretch/>
        </p:blipFill>
        <p:spPr>
          <a:xfrm>
            <a:off x="9282277" y="5515086"/>
            <a:ext cx="854166" cy="399366"/>
          </a:xfrm>
          <a:prstGeom prst="rect">
            <a:avLst/>
          </a:prstGeom>
        </p:spPr>
      </p:pic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3F16E56D-3D45-4F65-844B-1D1763EA1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9199" y="1802489"/>
            <a:ext cx="7936191" cy="2443396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4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19F64B8C-B009-43A9-B210-761F9D83CBA0}"/>
              </a:ext>
            </a:extLst>
          </p:cNvPr>
          <p:cNvSpPr txBox="1">
            <a:spLocks/>
          </p:cNvSpPr>
          <p:nvPr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68BB0919-9087-436A-8195-B1633F676183}"/>
              </a:ext>
            </a:extLst>
          </p:cNvPr>
          <p:cNvSpPr txBox="1">
            <a:spLocks/>
          </p:cNvSpPr>
          <p:nvPr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Document confidentiel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7DF00-53EB-4CD8-AFB1-602BA963D84A}"/>
              </a:ext>
            </a:extLst>
          </p:cNvPr>
          <p:cNvCxnSpPr>
            <a:cxnSpLocks/>
          </p:cNvCxnSpPr>
          <p:nvPr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2L_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82E550-BB21-4353-A593-1532A225F477}"/>
              </a:ext>
            </a:extLst>
          </p:cNvPr>
          <p:cNvSpPr/>
          <p:nvPr userDrawn="1"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objet, signe, horloge, dessin&#10;&#10;Description générée automatiquement">
            <a:extLst>
              <a:ext uri="{FF2B5EF4-FFF2-40B4-BE49-F238E27FC236}">
                <a16:creationId xmlns:a16="http://schemas.microsoft.com/office/drawing/2014/main" id="{7FFB3FFC-C096-4C14-B371-ECBCF872A7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01" y="5582877"/>
            <a:ext cx="828000" cy="2402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357EF3-9D7C-BD4A-8F46-5CEFB25B59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57" y="5575402"/>
            <a:ext cx="829344" cy="240224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E7CB6BD0-C0AA-4D3D-92D0-755511A3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34" y="461119"/>
            <a:ext cx="9325484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500" b="1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4CEA89C6-8E98-45CA-ACAD-113C622BA895}"/>
              </a:ext>
            </a:extLst>
          </p:cNvPr>
          <p:cNvSpPr txBox="1">
            <a:spLocks/>
          </p:cNvSpPr>
          <p:nvPr userDrawn="1"/>
        </p:nvSpPr>
        <p:spPr>
          <a:xfrm>
            <a:off x="555368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mtClean="0">
                <a:solidFill>
                  <a:schemeClr val="bg1"/>
                </a:solidFill>
              </a:rPr>
              <a:pPr/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61AB1BDF-07C6-408E-AC47-3AAF3E15D826}"/>
              </a:ext>
            </a:extLst>
          </p:cNvPr>
          <p:cNvSpPr txBox="1">
            <a:spLocks/>
          </p:cNvSpPr>
          <p:nvPr userDrawn="1"/>
        </p:nvSpPr>
        <p:spPr>
          <a:xfrm>
            <a:off x="1145932" y="5515185"/>
            <a:ext cx="2659580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fr-FR">
                <a:solidFill>
                  <a:schemeClr val="bg1"/>
                </a:solidFill>
              </a:rPr>
              <a:t>Présentation Quinten Finance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7E8A8D-7655-45DE-9C4E-E9D33E096DE7}"/>
              </a:ext>
            </a:extLst>
          </p:cNvPr>
          <p:cNvCxnSpPr>
            <a:cxnSpLocks/>
          </p:cNvCxnSpPr>
          <p:nvPr userDrawn="1"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slide_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;p8">
            <a:extLst>
              <a:ext uri="{FF2B5EF4-FFF2-40B4-BE49-F238E27FC236}">
                <a16:creationId xmlns:a16="http://schemas.microsoft.com/office/drawing/2014/main" id="{26C0DCDC-A762-7F25-FF67-BFA26BAACF81}"/>
              </a:ext>
            </a:extLst>
          </p:cNvPr>
          <p:cNvPicPr preferRelativeResize="0"/>
          <p:nvPr userDrawn="1"/>
        </p:nvPicPr>
        <p:blipFill>
          <a:blip r:embed="rId2">
            <a:alphaModFix amt="51000"/>
          </a:blip>
          <a:stretch>
            <a:fillRect/>
          </a:stretch>
        </p:blipFill>
        <p:spPr>
          <a:xfrm rot="10800000">
            <a:off x="6112305" y="0"/>
            <a:ext cx="4579508" cy="605995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4418A28-F773-C5D4-EF5F-08A23C333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/ Key message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00A3B8B-7F65-5A85-DA77-DECB979B15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805" y="1425543"/>
            <a:ext cx="9976203" cy="4072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150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bg>
      <p:bgPr>
        <a:solidFill>
          <a:srgbClr val="FF92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brain&#10;&#10;AI-generated content may be incorrect.">
            <a:extLst>
              <a:ext uri="{FF2B5EF4-FFF2-40B4-BE49-F238E27FC236}">
                <a16:creationId xmlns:a16="http://schemas.microsoft.com/office/drawing/2014/main" id="{BA81AF8A-DB98-4043-5DC2-D00FE132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30" t="3067" r="47695" b="2879"/>
          <a:stretch/>
        </p:blipFill>
        <p:spPr>
          <a:xfrm>
            <a:off x="0" y="-7158"/>
            <a:ext cx="4265294" cy="60555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778EF1-0AAB-C21D-6C20-3786283E84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398" y="1242132"/>
            <a:ext cx="5645277" cy="1733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806">
                <a:solidFill>
                  <a:schemeClr val="bg1"/>
                </a:solidFill>
              </a:defRPr>
            </a:lvl1pPr>
          </a:lstStyle>
          <a:p>
            <a:r>
              <a:rPr lang="en-GB"/>
              <a:t>Title of the document</a:t>
            </a:r>
            <a:endParaRPr lang="en-FR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3CA46448-5DB4-9EF9-6C25-8A06D2887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4398" y="3170370"/>
            <a:ext cx="5645277" cy="898500"/>
          </a:xfrm>
        </p:spPr>
        <p:txBody>
          <a:bodyPr>
            <a:noAutofit/>
          </a:bodyPr>
          <a:lstStyle>
            <a:lvl1pPr algn="ctr">
              <a:defRPr sz="1579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Sub-title of the document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4C513D13-70DA-8996-A705-6338D28BAE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0781" y="4317545"/>
            <a:ext cx="2372512" cy="2368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1316" b="0" i="0">
                <a:solidFill>
                  <a:srgbClr val="FFFFFF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Corporate discussion with</a:t>
            </a:r>
            <a:endParaRPr lang="en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AD067A-0446-74DC-E899-16B66197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2163" y="312403"/>
            <a:ext cx="1389746" cy="5789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1E5A49-F36D-D567-45D3-F38093C95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8937" y="2598269"/>
            <a:ext cx="2173168" cy="13101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A0FE6AD-C82C-5C66-DBA4-F06A8122655E}"/>
              </a:ext>
            </a:extLst>
          </p:cNvPr>
          <p:cNvSpPr/>
          <p:nvPr/>
        </p:nvSpPr>
        <p:spPr>
          <a:xfrm>
            <a:off x="6988768" y="4749310"/>
            <a:ext cx="1076537" cy="10826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FR" sz="1387">
              <a:latin typeface="Source Sans Pro Light" panose="020B0403030403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BEEA06-C444-6B6D-413D-847A7AD7FB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83765" y="4847954"/>
            <a:ext cx="1286544" cy="888019"/>
          </a:xfrm>
        </p:spPr>
        <p:txBody>
          <a:bodyPr anchor="ctr">
            <a:noAutofit/>
          </a:bodyPr>
          <a:lstStyle>
            <a:lvl1pPr algn="ctr">
              <a:defRPr sz="1052"/>
            </a:lvl1pPr>
          </a:lstStyle>
          <a:p>
            <a:r>
              <a:rPr lang="en-FR"/>
              <a:t>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BBF3C-B978-215E-7A4E-D3F00163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2163" y="312403"/>
            <a:ext cx="1389746" cy="578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CC37C-E447-E022-5A1A-F79825A3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2163" y="312403"/>
            <a:ext cx="1389746" cy="5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 simple_fond aubergine">
    <p:bg>
      <p:bgPr>
        <a:solidFill>
          <a:srgbClr val="2506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3359C0B-90FD-CECD-3ECE-8C863455B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solidFill>
                  <a:schemeClr val="bg1"/>
                </a:solidFill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58E205C-C8C9-16EA-A993-85046B74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22020"/>
            <a:ext cx="10102500" cy="794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B006A35-CCC3-6E94-4CB3-31B876C28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41" y="5580649"/>
            <a:ext cx="9315244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927565E-D30A-0613-774F-7AED3193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01" y="1500717"/>
            <a:ext cx="10102500" cy="4067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801929" rtl="0" eaLnBrk="1" latinLnBrk="0" hangingPunct="1">
              <a:lnSpc>
                <a:spcPct val="90000"/>
              </a:lnSpc>
              <a:buClr>
                <a:srgbClr val="FF6E6E"/>
              </a:buClr>
              <a:buFont typeface="Arial" panose="020B0604020202020204" pitchFamily="34" charset="0"/>
              <a:buNone/>
              <a:defRPr lang="en-GB" sz="2193" b="0" i="0" kern="1200" dirty="0">
                <a:solidFill>
                  <a:schemeClr val="bg1"/>
                </a:solidFill>
                <a:latin typeface="Malinton Extra Light" pitchFamily="2" charset="77"/>
                <a:ea typeface="+mn-ea"/>
                <a:cs typeface="+mn-cs"/>
              </a:defRPr>
            </a:lvl1pPr>
            <a:lvl2pPr marL="651567" indent="-250603" algn="l" defTabSz="801929" rtl="0" eaLnBrk="1" latinLnBrk="0" hangingPunct="1">
              <a:lnSpc>
                <a:spcPct val="90000"/>
              </a:lnSpc>
              <a:buClr>
                <a:srgbClr val="FF6E6E"/>
              </a:buClr>
              <a:buFont typeface="Arial" panose="020B0604020202020204" pitchFamily="34" charset="0"/>
              <a:buChar char="•"/>
              <a:defRPr lang="en-GB" sz="1754" b="0" i="0" kern="1200" dirty="0">
                <a:solidFill>
                  <a:schemeClr val="bg1"/>
                </a:solidFill>
                <a:latin typeface="Malinton Extra Light" pitchFamily="2" charset="77"/>
                <a:ea typeface="+mn-ea"/>
                <a:cs typeface="+mn-cs"/>
              </a:defRPr>
            </a:lvl2pPr>
            <a:lvl3pPr marL="1052532" indent="-250603" algn="l" defTabSz="801929" rtl="0" eaLnBrk="1" latinLnBrk="0" hangingPunct="1">
              <a:lnSpc>
                <a:spcPct val="90000"/>
              </a:lnSpc>
              <a:buClr>
                <a:srgbClr val="FF6E6E"/>
              </a:buClr>
              <a:buFont typeface="Arial" panose="020B0604020202020204" pitchFamily="34" charset="0"/>
              <a:buChar char="•"/>
              <a:defRPr lang="en-GB" sz="1579" b="0" i="0" kern="1200" dirty="0">
                <a:solidFill>
                  <a:schemeClr val="bg1"/>
                </a:solidFill>
                <a:latin typeface="Malinton Extra Light" pitchFamily="2" charset="77"/>
                <a:ea typeface="+mn-ea"/>
                <a:cs typeface="+mn-cs"/>
              </a:defRPr>
            </a:lvl3pPr>
            <a:lvl4pPr marL="1453496" indent="-250603" algn="l" defTabSz="801929" rtl="0" eaLnBrk="1" latinLnBrk="0" hangingPunct="1">
              <a:lnSpc>
                <a:spcPct val="90000"/>
              </a:lnSpc>
              <a:buClr>
                <a:srgbClr val="FF6E6E"/>
              </a:buClr>
              <a:buFont typeface="Arial" panose="020B0604020202020204" pitchFamily="34" charset="0"/>
              <a:buChar char="•"/>
              <a:defRPr lang="en-GB" sz="1316" b="0" i="0" kern="1200" dirty="0">
                <a:solidFill>
                  <a:schemeClr val="bg1"/>
                </a:solidFill>
                <a:latin typeface="Malinton Extra Light" pitchFamily="2" charset="77"/>
                <a:ea typeface="+mn-ea"/>
                <a:cs typeface="+mn-cs"/>
              </a:defRPr>
            </a:lvl4pPr>
            <a:lvl5pPr marL="1854460" indent="-250603" algn="l" defTabSz="801929" rtl="0" eaLnBrk="1" latinLnBrk="0" hangingPunct="1">
              <a:lnSpc>
                <a:spcPct val="90000"/>
              </a:lnSpc>
              <a:buClr>
                <a:srgbClr val="FF6E6E"/>
              </a:buClr>
              <a:buFont typeface="Arial" panose="020B0604020202020204" pitchFamily="34" charset="0"/>
              <a:buChar char="•"/>
              <a:defRPr lang="en-GB" sz="1316" b="0" i="0" kern="1200" dirty="0">
                <a:solidFill>
                  <a:schemeClr val="bg1"/>
                </a:solidFill>
                <a:latin typeface="Malinton Extra Light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423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 simple_fond blanc txt noi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5D7E7083-74DA-9A41-3D46-F1DEAFA7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49A5368-2D38-FCBF-1CE8-F5FB642F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22020"/>
            <a:ext cx="10102500" cy="952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26CC663-3349-5C5E-A73E-4C2971257B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619" y="5580649"/>
            <a:ext cx="9315244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431D5D-1E4D-E47E-9191-7E8F9BE4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01" y="1500717"/>
            <a:ext cx="10102500" cy="4067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98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 simple fond vert jade">
    <p:bg>
      <p:bgPr>
        <a:solidFill>
          <a:srgbClr val="E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B65BC5AA-F87C-6343-394A-84D2FA6D7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E685D41-A28B-773B-F66E-5E366DAA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22019"/>
            <a:ext cx="10102500" cy="952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5A3DB3-4490-3842-988A-EE818FF2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41" y="5580649"/>
            <a:ext cx="9315244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E93F7C-B318-AB5C-0BB3-C3593CD3E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01" y="1500717"/>
            <a:ext cx="10102500" cy="4067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70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C47D02-204E-4892-98CA-98A84BD8A134}"/>
              </a:ext>
            </a:extLst>
          </p:cNvPr>
          <p:cNvSpPr/>
          <p:nvPr userDrawn="1"/>
        </p:nvSpPr>
        <p:spPr>
          <a:xfrm>
            <a:off x="1477574" y="1"/>
            <a:ext cx="9217857" cy="604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8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6CECE-DED2-4702-B6F4-34AD4DA79D59}"/>
              </a:ext>
            </a:extLst>
          </p:cNvPr>
          <p:cNvSpPr/>
          <p:nvPr userDrawn="1"/>
        </p:nvSpPr>
        <p:spPr>
          <a:xfrm>
            <a:off x="0" y="1"/>
            <a:ext cx="3062177" cy="6048374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82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E71DD03D-3610-404D-9F4C-FEFB5565F3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240" y="1802489"/>
            <a:ext cx="2895937" cy="2443396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r" defTabSz="914389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3500" b="1" kern="12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0C334B37-4BA5-4F0E-B93A-0472D7AA3798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10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12C0A497-1859-4124-8DB1-9DD57B79C57E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E8AAC04-ECD3-4126-843B-C8AC1DFF8649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8888BA6-2692-4B43-B632-85A05070D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  <p:sp>
        <p:nvSpPr>
          <p:cNvPr id="12" name="Espace réservé du texte 6">
            <a:extLst>
              <a:ext uri="{FF2B5EF4-FFF2-40B4-BE49-F238E27FC236}">
                <a16:creationId xmlns:a16="http://schemas.microsoft.com/office/drawing/2014/main" id="{460873D0-C91C-46AF-8410-49DB8312CD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803" y="0"/>
            <a:ext cx="5494298" cy="60483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tabLst>
                <a:tab pos="4397375" algn="l"/>
              </a:tabLst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  <a:endParaRPr lang="fr-FR" sz="20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72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2">
          <p15:clr>
            <a:srgbClr val="FBAE40"/>
          </p15:clr>
        </p15:guide>
        <p15:guide id="3" pos="45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ade_two third">
    <p:bg>
      <p:bgPr>
        <a:solidFill>
          <a:srgbClr val="E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rain&#10;&#10;AI-generated content may be incorrect.">
            <a:extLst>
              <a:ext uri="{FF2B5EF4-FFF2-40B4-BE49-F238E27FC236}">
                <a16:creationId xmlns:a16="http://schemas.microsoft.com/office/drawing/2014/main" id="{13D712EE-D42B-CAED-FFE1-680F292D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308" t="3067" r="12417" b="3067"/>
          <a:stretch/>
        </p:blipFill>
        <p:spPr>
          <a:xfrm>
            <a:off x="7140897" y="194000"/>
            <a:ext cx="3343711" cy="571715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A53A0E-B289-A062-0344-16BC073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0" y="1339926"/>
            <a:ext cx="6629766" cy="404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4B176-800E-712A-CA08-D5AD81EC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26167" y="2368866"/>
            <a:ext cx="2173168" cy="131019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A1F5CDB7-C6B2-BCA1-0827-A4373B3C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84C5B39-7CC7-5D69-B14D-22CBB5F8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05" y="322020"/>
            <a:ext cx="6629766" cy="794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D81A984-3A8C-422D-2431-6D1ACB090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3405" y="5580649"/>
            <a:ext cx="6629766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06261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 simple_fond vert jade">
    <p:bg>
      <p:bgPr>
        <a:solidFill>
          <a:srgbClr val="E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B65BC5AA-F87C-6343-394A-84D2FA6D7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E685D41-A28B-773B-F66E-5E366DAA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22019"/>
            <a:ext cx="10102500" cy="952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5A3DB3-4490-3842-988A-EE818FF2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41" y="5580649"/>
            <a:ext cx="9315244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E93F7C-B318-AB5C-0BB3-C3593CD3E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01" y="1500717"/>
            <a:ext cx="10102500" cy="4067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65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ut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ain&#10;&#10;AI-generated content may be incorrect.">
            <a:extLst>
              <a:ext uri="{FF2B5EF4-FFF2-40B4-BE49-F238E27FC236}">
                <a16:creationId xmlns:a16="http://schemas.microsoft.com/office/drawing/2014/main" id="{59C6F4E7-C62A-5867-26B7-33595D4A1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830" t="3067" r="47695" b="2879"/>
          <a:stretch/>
        </p:blipFill>
        <p:spPr>
          <a:xfrm>
            <a:off x="0" y="0"/>
            <a:ext cx="4265294" cy="6055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D406D0-7EBD-C8ED-5AC1-BA36B5247765}"/>
              </a:ext>
            </a:extLst>
          </p:cNvPr>
          <p:cNvSpPr/>
          <p:nvPr/>
        </p:nvSpPr>
        <p:spPr>
          <a:xfrm>
            <a:off x="4265293" y="0"/>
            <a:ext cx="6426520" cy="6048375"/>
          </a:xfrm>
          <a:prstGeom prst="rect">
            <a:avLst/>
          </a:prstGeom>
          <a:solidFill>
            <a:srgbClr val="2506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87">
              <a:latin typeface="Source Sans Pro Light" panose="020B0403030403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C955782-CB09-C31F-ADF1-9D04A3D56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398" y="1520039"/>
            <a:ext cx="5645277" cy="173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6">
                <a:solidFill>
                  <a:srgbClr val="FF6E6E"/>
                </a:solidFill>
              </a:defRPr>
            </a:lvl1pPr>
          </a:lstStyle>
          <a:p>
            <a:r>
              <a:rPr lang="en-GB"/>
              <a:t>Thank you !</a:t>
            </a:r>
            <a:endParaRPr lang="en-FR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A59B773-0D10-6100-8DBA-AEC228875B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4398" y="3435565"/>
            <a:ext cx="5645277" cy="540979"/>
          </a:xfrm>
        </p:spPr>
        <p:txBody>
          <a:bodyPr>
            <a:normAutofit/>
          </a:bodyPr>
          <a:lstStyle>
            <a:lvl1pPr algn="ctr">
              <a:defRPr sz="1579" b="0" i="0">
                <a:solidFill>
                  <a:srgbClr val="EAF6F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Third level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8C902A-BF1A-705B-104C-9AE2C9596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solidFill>
                  <a:schemeClr val="bg1"/>
                </a:solidFill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pic>
        <p:nvPicPr>
          <p:cNvPr id="2" name="Picture 1" descr="A purple circle with white letters&#10;&#10;AI-generated content may be incorrect.">
            <a:extLst>
              <a:ext uri="{FF2B5EF4-FFF2-40B4-BE49-F238E27FC236}">
                <a16:creationId xmlns:a16="http://schemas.microsoft.com/office/drawing/2014/main" id="{B4A592B2-ADD2-EF7B-086B-9F223FE5B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95892" y="5576617"/>
            <a:ext cx="328216" cy="330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AA27D-EA34-9CD4-9ADD-87C30A0C0053}"/>
              </a:ext>
            </a:extLst>
          </p:cNvPr>
          <p:cNvSpPr/>
          <p:nvPr/>
        </p:nvSpPr>
        <p:spPr>
          <a:xfrm>
            <a:off x="4265293" y="0"/>
            <a:ext cx="6426520" cy="6048375"/>
          </a:xfrm>
          <a:prstGeom prst="rect">
            <a:avLst/>
          </a:prstGeom>
          <a:solidFill>
            <a:srgbClr val="2506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87">
              <a:latin typeface="Source Sans Pro Light" panose="020B04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005DE-266D-A34D-2012-62B0AC89D645}"/>
              </a:ext>
            </a:extLst>
          </p:cNvPr>
          <p:cNvSpPr/>
          <p:nvPr/>
        </p:nvSpPr>
        <p:spPr>
          <a:xfrm>
            <a:off x="4265293" y="0"/>
            <a:ext cx="6426520" cy="6048375"/>
          </a:xfrm>
          <a:prstGeom prst="rect">
            <a:avLst/>
          </a:prstGeom>
          <a:solidFill>
            <a:srgbClr val="2506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87">
              <a:latin typeface="Source Sans Pro Light" panose="020B0403030403020204" pitchFamily="34" charset="0"/>
            </a:endParaRPr>
          </a:p>
        </p:txBody>
      </p:sp>
      <p:pic>
        <p:nvPicPr>
          <p:cNvPr id="14" name="Picture 13" descr="A purple circle with white letters&#10;&#10;AI-generated content may be incorrect.">
            <a:extLst>
              <a:ext uri="{FF2B5EF4-FFF2-40B4-BE49-F238E27FC236}">
                <a16:creationId xmlns:a16="http://schemas.microsoft.com/office/drawing/2014/main" id="{14747063-183C-98FD-8677-AB8A77ECF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95892" y="5576617"/>
            <a:ext cx="328216" cy="33008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9C48309-9648-9EFC-3A57-9249937542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10691813" cy="60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659D197-B73E-DD90-56D7-9F6EE4D23B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159"/>
            <a:ext cx="4265293" cy="6048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957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gue fond imag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F767C-B743-8BF8-3666-4B5E4BFDB3DC}"/>
              </a:ext>
            </a:extLst>
          </p:cNvPr>
          <p:cNvSpPr/>
          <p:nvPr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FR" sz="1387">
              <a:latin typeface="Source Sans Pro Light" panose="020B0403030403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F01EB45-B216-EDC2-13C1-6E33EAE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62" y="2439651"/>
            <a:ext cx="9221689" cy="116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0B700FCD-D7B6-4605-4E7F-625C2A115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93579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ade_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6E281D-BB14-584C-3506-9D3CB0E05268}"/>
              </a:ext>
            </a:extLst>
          </p:cNvPr>
          <p:cNvSpPr/>
          <p:nvPr/>
        </p:nvSpPr>
        <p:spPr>
          <a:xfrm>
            <a:off x="0" y="0"/>
            <a:ext cx="4156011" cy="6048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7">
              <a:latin typeface="Source Sans Pro Light" panose="020B0403030403020204" pitchFamily="34" charset="0"/>
            </a:endParaRPr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610F7A3-ABB0-3EFF-AD8F-DA8ECA32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82FF17-8A3D-5B04-6EA8-876B1A1C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1" y="1339926"/>
            <a:ext cx="3544983" cy="403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4BE3320-FAAA-16B9-B2CA-D6DE846D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05" y="322020"/>
            <a:ext cx="3544983" cy="794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16BFB78-C34C-EAC3-8A9E-C85808F6E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621" y="5580649"/>
            <a:ext cx="3544983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D63169-800B-5BCA-35D7-5C80FCD8596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56631" y="322021"/>
            <a:ext cx="5931777" cy="5054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D686567-72D1-7CA0-B1A8-AE5C33182D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6630" y="5580649"/>
            <a:ext cx="5084328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0D0F9D-2C4F-372E-264E-5B7DC2505C53}"/>
              </a:ext>
            </a:extLst>
          </p:cNvPr>
          <p:cNvSpPr/>
          <p:nvPr/>
        </p:nvSpPr>
        <p:spPr>
          <a:xfrm>
            <a:off x="0" y="0"/>
            <a:ext cx="4156011" cy="6048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7"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047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_3 niv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06C612-F5AA-78A1-9FF7-5DD67201E73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954840" y="2544459"/>
            <a:ext cx="2900154" cy="198241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A4B5555C-1BDE-2CFB-A6DD-00C620FF9B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57572" y="1718242"/>
            <a:ext cx="694689" cy="698643"/>
          </a:xfrm>
        </p:spPr>
        <p:txBody>
          <a:bodyPr anchor="ctr">
            <a:normAutofit/>
          </a:bodyPr>
          <a:lstStyle>
            <a:lvl1pPr algn="ctr">
              <a:defRPr sz="877"/>
            </a:lvl1pPr>
          </a:lstStyle>
          <a:p>
            <a:r>
              <a:rPr lang="en-US"/>
              <a:t>Click icon to add picture</a:t>
            </a:r>
            <a:endParaRPr lang="en-F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912974-1CF7-2C6D-E157-33768A3E3BF0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725912" y="2544459"/>
            <a:ext cx="2900154" cy="198241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EBB8893E-447D-A38D-65C4-A3058C95079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28645" y="1718242"/>
            <a:ext cx="694689" cy="698643"/>
          </a:xfrm>
        </p:spPr>
        <p:txBody>
          <a:bodyPr anchor="ctr">
            <a:normAutofit/>
          </a:bodyPr>
          <a:lstStyle>
            <a:lvl1pPr algn="ctr">
              <a:defRPr sz="877"/>
            </a:lvl1pPr>
          </a:lstStyle>
          <a:p>
            <a:r>
              <a:rPr lang="en-US"/>
              <a:t>Click icon to add picture</a:t>
            </a:r>
            <a:endParaRPr lang="en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968BB9-72F4-D907-36D3-3E3B6CF1598A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162384" y="2544459"/>
            <a:ext cx="2900154" cy="198241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426043B-394A-9BD2-C723-9B4F33EF517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65116" y="1718242"/>
            <a:ext cx="694689" cy="698643"/>
          </a:xfrm>
        </p:spPr>
        <p:txBody>
          <a:bodyPr anchor="ctr">
            <a:normAutofit/>
          </a:bodyPr>
          <a:lstStyle>
            <a:lvl1pPr algn="ctr">
              <a:defRPr sz="877"/>
            </a:lvl1pPr>
          </a:lstStyle>
          <a:p>
            <a:r>
              <a:rPr lang="en-US"/>
              <a:t>Click icon to add picture</a:t>
            </a:r>
            <a:endParaRPr lang="en-FR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388C68A0-0883-89FE-5227-66BF778E2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0117" y="5580649"/>
            <a:ext cx="442412" cy="322020"/>
          </a:xfrm>
          <a:prstGeom prst="rect">
            <a:avLst/>
          </a:prstGeom>
        </p:spPr>
        <p:txBody>
          <a:bodyPr anchor="ctr"/>
          <a:lstStyle>
            <a:lvl1pPr algn="r">
              <a:defRPr sz="877" b="1" i="0">
                <a:latin typeface="Malinton Semi Bold" pitchFamily="2" charset="77"/>
                <a:ea typeface="Circular Std Light Italic" panose="020B0404020101020102" pitchFamily="34" charset="0"/>
                <a:cs typeface="Circular Std Light Italic" panose="020B0404020101020102" pitchFamily="34" charset="0"/>
              </a:defRPr>
            </a:lvl1pPr>
          </a:lstStyle>
          <a:p>
            <a:fld id="{8843CB48-5C74-3C40-96D5-AE391F5F8F57}" type="slidenum">
              <a:rPr lang="en-FR" smtClean="0"/>
              <a:pPr/>
              <a:t>‹N°›</a:t>
            </a:fld>
            <a:endParaRPr lang="en-FR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30B12A0A-425C-C465-E8FF-A6C7B54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22020"/>
            <a:ext cx="10102500" cy="794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FR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FF42FBB-13FF-95A1-4CAA-B29D83619D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619" y="5580649"/>
            <a:ext cx="9315244" cy="322020"/>
          </a:xfrm>
        </p:spPr>
        <p:txBody>
          <a:bodyPr anchor="b">
            <a:noAutofit/>
          </a:bodyPr>
          <a:lstStyle>
            <a:lvl1pPr>
              <a:defRPr sz="877" b="0" i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en-GB"/>
              <a:t>Sources : 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44196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 - 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A6CECE-DED2-4702-B6F4-34AD4DA79D59}"/>
              </a:ext>
            </a:extLst>
          </p:cNvPr>
          <p:cNvSpPr/>
          <p:nvPr/>
        </p:nvSpPr>
        <p:spPr>
          <a:xfrm>
            <a:off x="-1" y="0"/>
            <a:ext cx="3545458" cy="6048373"/>
          </a:xfrm>
          <a:prstGeom prst="rect">
            <a:avLst/>
          </a:prstGeom>
          <a:solidFill>
            <a:srgbClr val="F1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79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E71DD03D-3610-404D-9F4C-FEFB5565F3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239" y="1802490"/>
            <a:ext cx="3379218" cy="2443396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r" defTabSz="90930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4475" b="1" kern="12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1C52CD6C-B511-479B-B116-37A78F7922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3803" y="1"/>
            <a:ext cx="5494298" cy="60483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4653" indent="-454653">
              <a:buClr>
                <a:schemeClr val="accent2"/>
              </a:buClr>
              <a:buFont typeface="+mj-lt"/>
              <a:buAutoNum type="arabicPeriod"/>
              <a:defRPr sz="198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  <a:br>
              <a:rPr lang="fr-FR" sz="1989" b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sz="1989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C47BACF-CF47-4500-B837-F998BA7B1C78}"/>
              </a:ext>
            </a:extLst>
          </p:cNvPr>
          <p:cNvSpPr txBox="1">
            <a:spLocks/>
          </p:cNvSpPr>
          <p:nvPr/>
        </p:nvSpPr>
        <p:spPr>
          <a:xfrm>
            <a:off x="555368" y="5541313"/>
            <a:ext cx="668945" cy="322262"/>
          </a:xfrm>
          <a:prstGeom prst="rect">
            <a:avLst/>
          </a:prstGeom>
        </p:spPr>
        <p:txBody>
          <a:bodyPr vert="horz" lIns="0" tIns="45461" rIns="90923" bIns="45461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995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99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1E3AC206-A2E8-4FB0-869F-51B0428ADD00}"/>
              </a:ext>
            </a:extLst>
          </p:cNvPr>
          <p:cNvSpPr txBox="1">
            <a:spLocks/>
          </p:cNvSpPr>
          <p:nvPr/>
        </p:nvSpPr>
        <p:spPr>
          <a:xfrm>
            <a:off x="1145932" y="5515185"/>
            <a:ext cx="2659580" cy="322262"/>
          </a:xfrm>
          <a:prstGeom prst="rect">
            <a:avLst/>
          </a:prstGeom>
        </p:spPr>
        <p:txBody>
          <a:bodyPr vert="horz" lIns="90923" tIns="45461" rIns="90923" bIns="45461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1"/>
              </a:lnSpc>
            </a:pPr>
            <a:r>
              <a:rPr lang="fr-FR" sz="995">
                <a:solidFill>
                  <a:schemeClr val="tx1">
                    <a:lumMod val="65000"/>
                    <a:lumOff val="35000"/>
                  </a:schemeClr>
                </a:solidFill>
              </a:rPr>
              <a:t>Document confidentiel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8F4743F-2658-4BF5-9033-70617C8787C9}"/>
              </a:ext>
            </a:extLst>
          </p:cNvPr>
          <p:cNvCxnSpPr>
            <a:cxnSpLocks/>
          </p:cNvCxnSpPr>
          <p:nvPr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08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0" userDrawn="1">
          <p15:clr>
            <a:srgbClr val="FBAE40"/>
          </p15:clr>
        </p15:guide>
        <p15:guide id="2" pos="308" userDrawn="1">
          <p15:clr>
            <a:srgbClr val="FBAE40"/>
          </p15:clr>
        </p15:guide>
        <p15:guide id="3" pos="39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Intercalaire U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D3D9B0-FB8D-40BA-97FB-03BC441E3BB1}"/>
              </a:ext>
            </a:extLst>
          </p:cNvPr>
          <p:cNvSpPr/>
          <p:nvPr userDrawn="1"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id="{7BD02D4C-EC88-4B06-B17A-1BF5A6DD4BD6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B0619C16-B3A9-4C21-98B9-86D4B059D2A6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90CEAB2-A640-493F-903C-01CA2031A435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1">
            <a:extLst>
              <a:ext uri="{FF2B5EF4-FFF2-40B4-BE49-F238E27FC236}">
                <a16:creationId xmlns:a16="http://schemas.microsoft.com/office/drawing/2014/main" id="{945901F8-6C38-4676-9D25-F072BCF55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0329" y="1802489"/>
            <a:ext cx="3067490" cy="244339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6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lnSpc>
                <a:spcPts val="192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6B5C548-4930-430E-9188-E3C705D76F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3778" y="1802489"/>
            <a:ext cx="3877706" cy="2443396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3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C5FAC3A-4085-4352-B484-F756A4F1F6E4}"/>
              </a:ext>
            </a:extLst>
          </p:cNvPr>
          <p:cNvCxnSpPr>
            <a:cxnSpLocks/>
          </p:cNvCxnSpPr>
          <p:nvPr userDrawn="1"/>
        </p:nvCxnSpPr>
        <p:spPr>
          <a:xfrm>
            <a:off x="5345906" y="1802489"/>
            <a:ext cx="0" cy="24433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E344D03-E239-4477-8745-E731B037D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Intercalai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lancher, intérieur, pièce, plafond&#10;&#10;Description générée automatiquement">
            <a:extLst>
              <a:ext uri="{FF2B5EF4-FFF2-40B4-BE49-F238E27FC236}">
                <a16:creationId xmlns:a16="http://schemas.microsoft.com/office/drawing/2014/main" id="{AC4A6B1B-B2C5-C34C-A76B-C79DF31C6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12"/>
            <a:ext cx="10691812" cy="60579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5660AF-B527-544D-86BF-F67187659867}"/>
              </a:ext>
            </a:extLst>
          </p:cNvPr>
          <p:cNvSpPr/>
          <p:nvPr userDrawn="1"/>
        </p:nvSpPr>
        <p:spPr>
          <a:xfrm>
            <a:off x="1" y="-9613"/>
            <a:ext cx="10691812" cy="6057988"/>
          </a:xfrm>
          <a:prstGeom prst="rect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             </a:t>
            </a:r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92A83ECF-70A1-3843-9991-155AE3134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0329" y="1802489"/>
            <a:ext cx="3067490" cy="244339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6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lnSpc>
                <a:spcPts val="192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9C4FC4EE-30D6-E749-BCA7-E20698A3A9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3778" y="1802489"/>
            <a:ext cx="3877706" cy="2443396"/>
          </a:xfrm>
          <a:prstGeom prst="rect">
            <a:avLst/>
          </a:prstGeom>
        </p:spPr>
        <p:txBody>
          <a:bodyPr anchor="ctr" anchorCtr="0"/>
          <a:lstStyle>
            <a:lvl1pPr marL="0" indent="0" algn="r" defTabSz="914400" rtl="0" eaLnBrk="1" latinLnBrk="0" hangingPunct="1">
              <a:lnSpc>
                <a:spcPts val="3600"/>
              </a:lnSpc>
              <a:spcBef>
                <a:spcPts val="0"/>
              </a:spcBef>
              <a:buFontTx/>
              <a:buNone/>
              <a:defRPr lang="fr-FR" sz="3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4CE0B59-678F-1D4C-AE9F-5866960F90BD}"/>
              </a:ext>
            </a:extLst>
          </p:cNvPr>
          <p:cNvCxnSpPr>
            <a:cxnSpLocks/>
          </p:cNvCxnSpPr>
          <p:nvPr userDrawn="1"/>
        </p:nvCxnSpPr>
        <p:spPr>
          <a:xfrm>
            <a:off x="5349529" y="1802489"/>
            <a:ext cx="0" cy="24433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C357BFE-D42A-4C4B-96BC-268F5FDF9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99C9AC5-D73A-46C0-91D0-9188375AEAA1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EE9D5A44-B85B-4AA2-A395-02FD3B55FAF7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E892E15-223C-405B-BD47-B8343BFB3C1E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2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Intercalaire Full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56734-7AFC-4148-9A1B-EA7790A74286}"/>
              </a:ext>
            </a:extLst>
          </p:cNvPr>
          <p:cNvSpPr/>
          <p:nvPr userDrawn="1"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3F16E56D-3D45-4F65-844B-1D1763EA1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9199" y="1802489"/>
            <a:ext cx="7936191" cy="2443396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3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68E321-1C05-4EC6-9F6D-5068A0BDF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F5B625BE-F592-465C-88F8-FCA63DC603B4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E05CE4C5-DAB7-4A7B-B1CA-AC3EF36D229F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A03322E-FB97-427F-B648-662B68CF307C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024164-E314-4688-BEA9-482094B2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461119"/>
            <a:ext cx="9581073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64809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Vide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82E550-BB21-4353-A593-1532A225F477}"/>
              </a:ext>
            </a:extLst>
          </p:cNvPr>
          <p:cNvSpPr/>
          <p:nvPr userDrawn="1"/>
        </p:nvSpPr>
        <p:spPr>
          <a:xfrm>
            <a:off x="0" y="0"/>
            <a:ext cx="10691813" cy="604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E7CB6BD0-C0AA-4D3D-92D0-755511A3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9" y="461119"/>
            <a:ext cx="9581074" cy="892313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b="1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ts val="2880"/>
              </a:lnSpc>
              <a:spcBef>
                <a:spcPts val="0"/>
              </a:spcBef>
              <a:spcAft>
                <a:spcPts val="1800"/>
              </a:spcAft>
              <a:buFontTx/>
            </a:pPr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4CEA89C6-8E98-45CA-ACAD-113C622BA895}"/>
              </a:ext>
            </a:extLst>
          </p:cNvPr>
          <p:cNvSpPr txBox="1">
            <a:spLocks/>
          </p:cNvSpPr>
          <p:nvPr userDrawn="1"/>
        </p:nvSpPr>
        <p:spPr>
          <a:xfrm>
            <a:off x="555368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mtClean="0">
                <a:solidFill>
                  <a:schemeClr val="bg1"/>
                </a:solidFill>
              </a:rPr>
              <a:pPr/>
              <a:t>‹N°›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61AB1BDF-07C6-408E-AC47-3AAF3E15D826}"/>
              </a:ext>
            </a:extLst>
          </p:cNvPr>
          <p:cNvSpPr txBox="1">
            <a:spLocks/>
          </p:cNvSpPr>
          <p:nvPr userDrawn="1"/>
        </p:nvSpPr>
        <p:spPr>
          <a:xfrm>
            <a:off x="1145932" y="5515185"/>
            <a:ext cx="2659580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fr-FR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57E8A8D-7655-45DE-9C4E-E9D33E096DE7}"/>
              </a:ext>
            </a:extLst>
          </p:cNvPr>
          <p:cNvCxnSpPr>
            <a:cxnSpLocks/>
          </p:cNvCxnSpPr>
          <p:nvPr userDrawn="1"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1A86C-5D5C-B34E-9F5C-2E21B6F1EFDC}"/>
              </a:ext>
            </a:extLst>
          </p:cNvPr>
          <p:cNvSpPr/>
          <p:nvPr userDrawn="1"/>
        </p:nvSpPr>
        <p:spPr>
          <a:xfrm>
            <a:off x="300942" y="5393803"/>
            <a:ext cx="10255169" cy="555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F26914-AF4B-4BF0-AB44-5A71914DB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3" y="5515086"/>
            <a:ext cx="849720" cy="409550"/>
          </a:xfrm>
          <a:prstGeom prst="rect">
            <a:avLst/>
          </a:prstGeom>
        </p:spPr>
      </p:pic>
      <p:sp>
        <p:nvSpPr>
          <p:cNvPr id="15" name="Espace réservé du numéro de diapositive 4">
            <a:extLst>
              <a:ext uri="{FF2B5EF4-FFF2-40B4-BE49-F238E27FC236}">
                <a16:creationId xmlns:a16="http://schemas.microsoft.com/office/drawing/2014/main" id="{9ED6AADB-1CD4-4735-8E02-9AD282DBA13F}"/>
              </a:ext>
            </a:extLst>
          </p:cNvPr>
          <p:cNvSpPr txBox="1">
            <a:spLocks/>
          </p:cNvSpPr>
          <p:nvPr userDrawn="1"/>
        </p:nvSpPr>
        <p:spPr>
          <a:xfrm>
            <a:off x="555370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1001" smtClean="0">
                <a:solidFill>
                  <a:schemeClr val="bg1"/>
                </a:solidFill>
              </a:rPr>
              <a:pPr/>
              <a:t>‹N°›</a:t>
            </a:fld>
            <a:endParaRPr lang="fr-FR" sz="1001">
              <a:solidFill>
                <a:schemeClr val="bg1"/>
              </a:solidFill>
            </a:endParaRPr>
          </a:p>
        </p:txBody>
      </p:sp>
      <p:sp>
        <p:nvSpPr>
          <p:cNvPr id="16" name="Espace réservé du pied de page 5">
            <a:extLst>
              <a:ext uri="{FF2B5EF4-FFF2-40B4-BE49-F238E27FC236}">
                <a16:creationId xmlns:a16="http://schemas.microsoft.com/office/drawing/2014/main" id="{3EA372E0-29EA-48DD-915A-7F7111224F0F}"/>
              </a:ext>
            </a:extLst>
          </p:cNvPr>
          <p:cNvSpPr txBox="1">
            <a:spLocks/>
          </p:cNvSpPr>
          <p:nvPr userDrawn="1"/>
        </p:nvSpPr>
        <p:spPr>
          <a:xfrm>
            <a:off x="1145933" y="5515185"/>
            <a:ext cx="2659579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9"/>
              </a:lnSpc>
            </a:pPr>
            <a:r>
              <a:rPr lang="fr-FR" sz="1001">
                <a:solidFill>
                  <a:schemeClr val="bg1"/>
                </a:solidFill>
              </a:rPr>
              <a:t>Confidential Document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55E616-F3AC-4E51-AB1B-0CE411EDF60B}"/>
              </a:ext>
            </a:extLst>
          </p:cNvPr>
          <p:cNvCxnSpPr>
            <a:cxnSpLocks/>
          </p:cNvCxnSpPr>
          <p:nvPr userDrawn="1"/>
        </p:nvCxnSpPr>
        <p:spPr>
          <a:xfrm>
            <a:off x="1009248" y="5563194"/>
            <a:ext cx="0" cy="2625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4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BAE40"/>
          </p15:clr>
        </p15:guide>
        <p15:guide id="2" pos="35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6.xml"/><Relationship Id="rId4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C4938DD5-8FEE-47C8-8DE1-6F507E1AB9EF}"/>
              </a:ext>
            </a:extLst>
          </p:cNvPr>
          <p:cNvSpPr txBox="1">
            <a:spLocks/>
          </p:cNvSpPr>
          <p:nvPr userDrawn="1"/>
        </p:nvSpPr>
        <p:spPr>
          <a:xfrm>
            <a:off x="555368" y="5541312"/>
            <a:ext cx="668945" cy="32226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0024A4C7-7533-4075-AE02-E6CA28DE0E4B}"/>
              </a:ext>
            </a:extLst>
          </p:cNvPr>
          <p:cNvSpPr txBox="1">
            <a:spLocks/>
          </p:cNvSpPr>
          <p:nvPr userDrawn="1"/>
        </p:nvSpPr>
        <p:spPr>
          <a:xfrm>
            <a:off x="1145932" y="5515185"/>
            <a:ext cx="2659580" cy="322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Document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E6CBBD4-99D0-467D-90B9-B996A9ED93D9}"/>
              </a:ext>
            </a:extLst>
          </p:cNvPr>
          <p:cNvCxnSpPr>
            <a:cxnSpLocks/>
          </p:cNvCxnSpPr>
          <p:nvPr userDrawn="1"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5D0E7810-C409-45DA-9108-1A95B0C48A7D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5" y="5514553"/>
            <a:ext cx="849718" cy="4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10" r:id="rId3"/>
    <p:sldLayoutId id="2147483811" r:id="rId4"/>
    <p:sldLayoutId id="2147483809" r:id="rId5"/>
    <p:sldLayoutId id="2147483794" r:id="rId6"/>
    <p:sldLayoutId id="2147483735" r:id="rId7"/>
    <p:sldLayoutId id="2147483778" r:id="rId8"/>
    <p:sldLayoutId id="2147483779" r:id="rId9"/>
    <p:sldLayoutId id="2147483812" r:id="rId10"/>
    <p:sldLayoutId id="2147483814" r:id="rId11"/>
    <p:sldLayoutId id="2147483815" r:id="rId12"/>
    <p:sldLayoutId id="2147483816" r:id="rId13"/>
    <p:sldLayoutId id="2147483825" r:id="rId14"/>
    <p:sldLayoutId id="2147483818" r:id="rId15"/>
    <p:sldLayoutId id="2147483826" r:id="rId16"/>
    <p:sldLayoutId id="2147483820" r:id="rId17"/>
    <p:sldLayoutId id="2147483824" r:id="rId18"/>
    <p:sldLayoutId id="2147483822" r:id="rId19"/>
    <p:sldLayoutId id="2147483827" r:id="rId20"/>
    <p:sldLayoutId id="2147483828" r:id="rId21"/>
    <p:sldLayoutId id="2147483829" r:id="rId22"/>
    <p:sldLayoutId id="2147483780" r:id="rId23"/>
    <p:sldLayoutId id="2147483781" r:id="rId24"/>
    <p:sldLayoutId id="2147483786" r:id="rId25"/>
    <p:sldLayoutId id="2147483830" r:id="rId26"/>
    <p:sldLayoutId id="2147483832" r:id="rId27"/>
    <p:sldLayoutId id="2147483831" r:id="rId28"/>
    <p:sldLayoutId id="2147483805" r:id="rId29"/>
    <p:sldLayoutId id="2147483806" r:id="rId30"/>
    <p:sldLayoutId id="2147483856" r:id="rId31"/>
    <p:sldLayoutId id="2147483864" r:id="rId32"/>
    <p:sldLayoutId id="2147483868" r:id="rId33"/>
    <p:sldLayoutId id="2147483872" r:id="rId34"/>
    <p:sldLayoutId id="2147483876" r:id="rId35"/>
    <p:sldLayoutId id="2147483877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  <p:sldLayoutId id="2147483887" r:id="rId44"/>
    <p:sldLayoutId id="2147483888" r:id="rId45"/>
  </p:sldLayoutIdLst>
  <p:hf hdr="0" dt="0"/>
  <p:txStyles>
    <p:titleStyle>
      <a:lvl1pPr algn="l" defTabSz="801929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82" indent="-200482" algn="l" defTabSz="801929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44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C4938DD5-8FEE-47C8-8DE1-6F507E1AB9EF}"/>
              </a:ext>
            </a:extLst>
          </p:cNvPr>
          <p:cNvSpPr txBox="1">
            <a:spLocks/>
          </p:cNvSpPr>
          <p:nvPr/>
        </p:nvSpPr>
        <p:spPr>
          <a:xfrm>
            <a:off x="555368" y="5541313"/>
            <a:ext cx="668945" cy="322262"/>
          </a:xfrm>
          <a:prstGeom prst="rect">
            <a:avLst/>
          </a:prstGeom>
        </p:spPr>
        <p:txBody>
          <a:bodyPr vert="horz" lIns="0" tIns="45461" rIns="90923" bIns="45461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 smtClean="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08ADA8-F020-4424-AE71-CE0596DFA343}" type="slidenum">
              <a:rPr lang="fr-FR" sz="995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‹N°›</a:t>
            </a:fld>
            <a:endParaRPr lang="fr-FR" sz="99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0024A4C7-7533-4075-AE02-E6CA28DE0E4B}"/>
              </a:ext>
            </a:extLst>
          </p:cNvPr>
          <p:cNvSpPr txBox="1">
            <a:spLocks/>
          </p:cNvSpPr>
          <p:nvPr/>
        </p:nvSpPr>
        <p:spPr>
          <a:xfrm>
            <a:off x="1145932" y="5515185"/>
            <a:ext cx="2659580" cy="322262"/>
          </a:xfrm>
          <a:prstGeom prst="rect">
            <a:avLst/>
          </a:prstGeom>
        </p:spPr>
        <p:txBody>
          <a:bodyPr vert="horz" lIns="90923" tIns="45461" rIns="90923" bIns="45461" rtlCol="0" anchor="ctr"/>
          <a:lstStyle>
            <a:defPPr>
              <a:defRPr lang="fr-FR"/>
            </a:defPPr>
            <a:lvl1pPr marL="0" algn="l" defTabSz="803483" rtl="0" eaLnBrk="1" latinLnBrk="0" hangingPunct="1">
              <a:defRPr lang="fr-FR" sz="1000" kern="1200">
                <a:solidFill>
                  <a:srgbClr val="1532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71"/>
              </a:lnSpc>
            </a:pPr>
            <a:r>
              <a:rPr lang="fr-FR" sz="995">
                <a:solidFill>
                  <a:schemeClr val="tx1">
                    <a:lumMod val="65000"/>
                    <a:lumOff val="35000"/>
                  </a:schemeClr>
                </a:solidFill>
              </a:rPr>
              <a:t>Document confidentiel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E6CBBD4-99D0-467D-90B9-B996A9ED93D9}"/>
              </a:ext>
            </a:extLst>
          </p:cNvPr>
          <p:cNvCxnSpPr>
            <a:cxnSpLocks/>
          </p:cNvCxnSpPr>
          <p:nvPr/>
        </p:nvCxnSpPr>
        <p:spPr>
          <a:xfrm>
            <a:off x="1009247" y="5563193"/>
            <a:ext cx="0" cy="26257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E8B27F2-C0AD-442B-BD71-E224DB7F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89720" l="1014" r="94482">
                        <a14:foregroundMark x1="14640" y1="36215" x2="14640" y2="36215"/>
                        <a14:foregroundMark x1="5631" y1="23364" x2="5631" y2="23364"/>
                        <a14:foregroundMark x1="1126" y1="40187" x2="1126" y2="40187"/>
                        <a14:foregroundMark x1="19032" y1="37850" x2="19032" y2="37850"/>
                        <a14:foregroundMark x1="35023" y1="31542" x2="35023" y2="31542"/>
                        <a14:foregroundMark x1="35023" y1="12383" x2="35023" y2="12383"/>
                        <a14:foregroundMark x1="42342" y1="23832" x2="42342" y2="23832"/>
                        <a14:foregroundMark x1="58896" y1="23364" x2="58896" y2="23364"/>
                        <a14:foregroundMark x1="94482" y1="24533" x2="94482" y2="24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26" y="5514554"/>
            <a:ext cx="849718" cy="4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09307" rtl="0" eaLnBrk="1" latinLnBrk="0" hangingPunct="1">
        <a:lnSpc>
          <a:spcPct val="90000"/>
        </a:lnSpc>
        <a:spcBef>
          <a:spcPct val="0"/>
        </a:spcBef>
        <a:buNone/>
        <a:defRPr sz="43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327" indent="-227327" algn="l" defTabSz="909307" rtl="0" eaLnBrk="1" latinLnBrk="0" hangingPunct="1">
        <a:lnSpc>
          <a:spcPct val="90000"/>
        </a:lnSpc>
        <a:spcBef>
          <a:spcPts val="994"/>
        </a:spcBef>
        <a:buFont typeface="Arial" panose="020B0604020202020204" pitchFamily="34" charset="0"/>
        <a:buChar char="•"/>
        <a:defRPr sz="2785" kern="1200">
          <a:solidFill>
            <a:schemeClr val="tx1"/>
          </a:solidFill>
          <a:latin typeface="+mn-lt"/>
          <a:ea typeface="+mn-ea"/>
          <a:cs typeface="+mn-cs"/>
        </a:defRPr>
      </a:lvl1pPr>
      <a:lvl2pPr marL="681981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87" kern="1200">
          <a:solidFill>
            <a:schemeClr val="tx1"/>
          </a:solidFill>
          <a:latin typeface="+mn-lt"/>
          <a:ea typeface="+mn-ea"/>
          <a:cs typeface="+mn-cs"/>
        </a:defRPr>
      </a:lvl2pPr>
      <a:lvl3pPr marL="1136634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89" kern="1200">
          <a:solidFill>
            <a:schemeClr val="tx1"/>
          </a:solidFill>
          <a:latin typeface="+mn-lt"/>
          <a:ea typeface="+mn-ea"/>
          <a:cs typeface="+mn-cs"/>
        </a:defRPr>
      </a:lvl3pPr>
      <a:lvl4pPr marL="1591287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4pPr>
      <a:lvl5pPr marL="2045941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5pPr>
      <a:lvl6pPr marL="2500594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6pPr>
      <a:lvl7pPr marL="2955248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7pPr>
      <a:lvl8pPr marL="3409901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8pPr>
      <a:lvl9pPr marL="3864555" indent="-227327" algn="l" defTabSz="90930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1pPr>
      <a:lvl2pPr marL="454653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2pPr>
      <a:lvl3pPr marL="909307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3pPr>
      <a:lvl4pPr marL="1363960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4pPr>
      <a:lvl5pPr marL="1818615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5pPr>
      <a:lvl6pPr marL="2273268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6pPr>
      <a:lvl7pPr marL="2727921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7pPr>
      <a:lvl8pPr marL="3182575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8pPr>
      <a:lvl9pPr marL="3637228" algn="l" defTabSz="909307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3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Relationship Id="rId22" Type="http://schemas.openxmlformats.org/officeDocument/2006/relationships/image" Target="../media/image7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13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DBB_1F452E11.xml"/><Relationship Id="rId7" Type="http://schemas.openxmlformats.org/officeDocument/2006/relationships/image" Target="../media/image9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8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3" Type="http://schemas.openxmlformats.org/officeDocument/2006/relationships/image" Target="../media/image104.svg"/><Relationship Id="rId21" Type="http://schemas.openxmlformats.org/officeDocument/2006/relationships/image" Target="../media/image122.sv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svg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19" Type="http://schemas.openxmlformats.org/officeDocument/2006/relationships/image" Target="../media/image120.svg"/><Relationship Id="rId4" Type="http://schemas.openxmlformats.org/officeDocument/2006/relationships/image" Target="../media/image105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E8B34E9-9704-2548-A133-DDFE33329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ctr" anchorCtr="0"/>
          <a:lstStyle/>
          <a:p>
            <a:r>
              <a:rPr lang="fr-FR" sz="3600" dirty="0"/>
              <a:t>Quinten Finance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8EA937-7C7F-ABCF-391B-49D54B529538}"/>
              </a:ext>
            </a:extLst>
          </p:cNvPr>
          <p:cNvSpPr txBox="1"/>
          <p:nvPr/>
        </p:nvSpPr>
        <p:spPr>
          <a:xfrm>
            <a:off x="5342206" y="2762577"/>
            <a:ext cx="558537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</a:rPr>
              <a:t>Présentation offre</a:t>
            </a:r>
          </a:p>
          <a:p>
            <a:r>
              <a:rPr lang="fr-FR" sz="2000" b="0" dirty="0">
                <a:solidFill>
                  <a:schemeClr val="bg1"/>
                </a:solidFill>
              </a:rPr>
              <a:t>Octobre 2025</a:t>
            </a:r>
            <a:endParaRPr lang="fr-FR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6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1872F-04A8-6323-DFF3-5605F343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24" y="810834"/>
            <a:ext cx="3808224" cy="764284"/>
          </a:xfrm>
        </p:spPr>
        <p:txBody>
          <a:bodyPr/>
          <a:lstStyle/>
          <a:p>
            <a:r>
              <a:rPr lang="en-US" dirty="0"/>
              <a:t>From Insight to Implementation: What We Deliver to Accelerate Decisions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D4444-5E8C-088A-0117-851BDDFE437F}"/>
              </a:ext>
            </a:extLst>
          </p:cNvPr>
          <p:cNvSpPr txBox="1"/>
          <p:nvPr/>
        </p:nvSpPr>
        <p:spPr>
          <a:xfrm>
            <a:off x="1291024" y="1857015"/>
            <a:ext cx="3873686" cy="3257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→ </a:t>
            </a:r>
            <a:r>
              <a:rPr lang="en-US" b="1" dirty="0">
                <a:solidFill>
                  <a:schemeClr val="accent5"/>
                </a:solidFill>
              </a:rPr>
              <a:t>Insight-driven investigations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turning complexity into clarity through actionable recommendations aligned with regulatory and business constraints.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→</a:t>
            </a:r>
            <a:r>
              <a:rPr lang="en-US" b="1" dirty="0">
                <a:solidFill>
                  <a:schemeClr val="accent5"/>
                </a:solidFill>
              </a:rPr>
              <a:t> Purpose-built AI tools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designed for speed and impact on high-stakes topic. Can be industrialized and deployed on-premise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→ </a:t>
            </a:r>
            <a:r>
              <a:rPr lang="en-US" b="1" dirty="0">
                <a:solidFill>
                  <a:schemeClr val="accent5"/>
                </a:solidFill>
              </a:rPr>
              <a:t>AI and data roadmaps, </a:t>
            </a:r>
            <a:r>
              <a:rPr lang="en-US" dirty="0">
                <a:solidFill>
                  <a:schemeClr val="bg1"/>
                </a:solidFill>
              </a:rPr>
              <a:t>designed to turn strategic vision into actionable, measurable outcomes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265B51E-60F8-4400-84C5-857D64A108FF}"/>
              </a:ext>
            </a:extLst>
          </p:cNvPr>
          <p:cNvSpPr/>
          <p:nvPr/>
        </p:nvSpPr>
        <p:spPr>
          <a:xfrm>
            <a:off x="10067109" y="130629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1ED6F-481C-4949-9777-660A58019CD7}"/>
              </a:ext>
            </a:extLst>
          </p:cNvPr>
          <p:cNvSpPr/>
          <p:nvPr/>
        </p:nvSpPr>
        <p:spPr>
          <a:xfrm>
            <a:off x="6806837" y="59870"/>
            <a:ext cx="3030583" cy="912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Lexique plus « grip » plus mordant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A4A247-CD4A-4943-9344-E38C62EA2171}"/>
              </a:ext>
            </a:extLst>
          </p:cNvPr>
          <p:cNvSpPr/>
          <p:nvPr/>
        </p:nvSpPr>
        <p:spPr>
          <a:xfrm>
            <a:off x="8516983" y="2830286"/>
            <a:ext cx="1912288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Simon (L) + Augustin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3809D-9DD2-4CA2-A099-C3352E7D65CA}"/>
              </a:ext>
            </a:extLst>
          </p:cNvPr>
          <p:cNvSpPr/>
          <p:nvPr/>
        </p:nvSpPr>
        <p:spPr>
          <a:xfrm>
            <a:off x="7454537" y="1248589"/>
            <a:ext cx="3030583" cy="912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@Simon : en fait je la trouve relativement OK celle-ci mais preneur de ton avis </a:t>
            </a:r>
            <a:r>
              <a:rPr lang="fr-FR" dirty="0">
                <a:sym typeface="Wingdings" panose="05000000000000000000" pitchFamily="2" charset="2"/>
              </a:rPr>
              <a:t>du coup 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63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F98AE6-BA60-417F-978E-F24154002492}"/>
              </a:ext>
            </a:extLst>
          </p:cNvPr>
          <p:cNvSpPr/>
          <p:nvPr/>
        </p:nvSpPr>
        <p:spPr>
          <a:xfrm>
            <a:off x="0" y="-57675"/>
            <a:ext cx="10691813" cy="11973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5DC58A-B5F9-420F-BCA5-B421E2B649B5}"/>
              </a:ext>
            </a:extLst>
          </p:cNvPr>
          <p:cNvSpPr/>
          <p:nvPr/>
        </p:nvSpPr>
        <p:spPr>
          <a:xfrm>
            <a:off x="-3" y="1129771"/>
            <a:ext cx="10691815" cy="1496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Transparent, collaborative consulting built on explainable AI.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We believe collaboration and clarity drive better outcomes.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2BE344-E496-44DF-BE15-C3EEDF2261CB}"/>
              </a:ext>
            </a:extLst>
          </p:cNvPr>
          <p:cNvSpPr/>
          <p:nvPr/>
        </p:nvSpPr>
        <p:spPr>
          <a:xfrm>
            <a:off x="-16613" y="2645843"/>
            <a:ext cx="5574803" cy="34025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079188-224E-F032-C806-D8E0C1C8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99541"/>
            <a:ext cx="9581071" cy="8923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 integrated, context-adaptive consulting approach combining insights, tools, and transparency.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57D654-E792-4FF5-E80C-68BCB9B78350}"/>
              </a:ext>
            </a:extLst>
          </p:cNvPr>
          <p:cNvSpPr txBox="1"/>
          <p:nvPr/>
        </p:nvSpPr>
        <p:spPr>
          <a:xfrm>
            <a:off x="5600608" y="3795451"/>
            <a:ext cx="509120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dirty="0"/>
              <a:t>Rapid immersion in the </a:t>
            </a:r>
            <a:r>
              <a:rPr lang="en-US" sz="1600" b="1" dirty="0"/>
              <a:t>client context 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Iterative problem framing </a:t>
            </a:r>
            <a:r>
              <a:rPr lang="en-US" sz="1600" dirty="0"/>
              <a:t>with stakeholder input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Continuous insight validation </a:t>
            </a:r>
            <a:r>
              <a:rPr lang="en-US" sz="1600" dirty="0"/>
              <a:t>and adaptation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Deep collaboration</a:t>
            </a:r>
            <a:r>
              <a:rPr lang="en-US" sz="1600" dirty="0"/>
              <a:t> with domain experts to produce clear, </a:t>
            </a:r>
            <a:r>
              <a:rPr lang="en-US" sz="1600" b="1" dirty="0"/>
              <a:t>actionable conclusions</a:t>
            </a:r>
            <a:r>
              <a:rPr lang="en-US" sz="1600" dirty="0"/>
              <a:t>.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358709-542C-4806-A5A1-DB3E1EF9FD43}"/>
              </a:ext>
            </a:extLst>
          </p:cNvPr>
          <p:cNvSpPr txBox="1"/>
          <p:nvPr/>
        </p:nvSpPr>
        <p:spPr>
          <a:xfrm>
            <a:off x="241430" y="4100182"/>
            <a:ext cx="45343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cs typeface="Arial"/>
              </a:rPr>
              <a:t>Domain-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specific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b="1" dirty="0">
                <a:solidFill>
                  <a:schemeClr val="bg1"/>
                </a:solidFill>
                <a:cs typeface="Arial"/>
              </a:rPr>
              <a:t>Common Data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for consistent,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reusable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datasets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.</a:t>
            </a:r>
            <a:endParaRPr lang="fr-FR" sz="8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 err="1">
                <a:solidFill>
                  <a:schemeClr val="bg1"/>
                </a:solidFill>
                <a:cs typeface="Arial"/>
              </a:rPr>
              <a:t>Proprietary</a:t>
            </a:r>
            <a:r>
              <a:rPr lang="fr-FR" sz="16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b="1" dirty="0" err="1">
                <a:solidFill>
                  <a:schemeClr val="bg1"/>
                </a:solidFill>
                <a:cs typeface="Arial"/>
              </a:rPr>
              <a:t>algorithms</a:t>
            </a:r>
            <a:r>
              <a:rPr lang="fr-FR" sz="16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for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subgroup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detection,scoring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, and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predictive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insights</a:t>
            </a:r>
            <a:endParaRPr lang="fr-FR" sz="800" dirty="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 err="1">
                <a:solidFill>
                  <a:schemeClr val="bg1"/>
                </a:solidFill>
                <a:cs typeface="Arial"/>
              </a:rPr>
              <a:t>Ongoing</a:t>
            </a:r>
            <a:r>
              <a:rPr lang="fr-FR" sz="16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b="1" dirty="0" err="1">
                <a:solidFill>
                  <a:schemeClr val="bg1"/>
                </a:solidFill>
                <a:cs typeface="Arial"/>
              </a:rPr>
              <a:t>GenAI</a:t>
            </a:r>
            <a:r>
              <a:rPr lang="fr-FR" sz="1600" b="1" dirty="0">
                <a:solidFill>
                  <a:schemeClr val="bg1"/>
                </a:solidFill>
                <a:cs typeface="Arial"/>
              </a:rPr>
              <a:t> R&amp;D 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to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enhance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analysis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capabilities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and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unlock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 new </a:t>
            </a:r>
            <a:r>
              <a:rPr lang="fr-FR" sz="1600" dirty="0" err="1">
                <a:solidFill>
                  <a:schemeClr val="bg1"/>
                </a:solidFill>
                <a:cs typeface="Arial"/>
              </a:rPr>
              <a:t>opportunities</a:t>
            </a:r>
            <a:r>
              <a:rPr lang="fr-FR" sz="1600" dirty="0">
                <a:solidFill>
                  <a:schemeClr val="bg1"/>
                </a:solidFill>
                <a:cs typeface="Arial"/>
              </a:rPr>
              <a:t>.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66E6D4A-82A6-4022-8FC3-73A99FE54863}"/>
              </a:ext>
            </a:extLst>
          </p:cNvPr>
          <p:cNvSpPr txBox="1"/>
          <p:nvPr/>
        </p:nvSpPr>
        <p:spPr>
          <a:xfrm>
            <a:off x="6713334" y="2856855"/>
            <a:ext cx="3855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Insight-driven consulting </a:t>
            </a:r>
          </a:p>
          <a:p>
            <a:r>
              <a:rPr lang="en-US" sz="1600" i="1" dirty="0"/>
              <a:t>for high-stakes decisions. </a:t>
            </a:r>
            <a:r>
              <a:rPr lang="en-US" sz="1400" i="1" dirty="0"/>
              <a:t>We combine: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1EA0AB-8B79-42FE-A8C2-07887AB8E92E}"/>
              </a:ext>
            </a:extLst>
          </p:cNvPr>
          <p:cNvSpPr txBox="1"/>
          <p:nvPr/>
        </p:nvSpPr>
        <p:spPr>
          <a:xfrm>
            <a:off x="139436" y="3241228"/>
            <a:ext cx="46362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 err="1">
                <a:solidFill>
                  <a:schemeClr val="bg1"/>
                </a:solidFill>
                <a:cs typeface="Arial"/>
              </a:rPr>
              <a:t>designed</a:t>
            </a:r>
            <a:r>
              <a:rPr lang="fr-FR" sz="1600" i="1" dirty="0">
                <a:solidFill>
                  <a:schemeClr val="bg1"/>
                </a:solidFill>
                <a:cs typeface="Arial"/>
              </a:rPr>
              <a:t> to speed up high-impact </a:t>
            </a:r>
            <a:r>
              <a:rPr lang="fr-FR" sz="1600" i="1" dirty="0" err="1">
                <a:solidFill>
                  <a:schemeClr val="bg1"/>
                </a:solidFill>
                <a:cs typeface="Arial"/>
              </a:rPr>
              <a:t>projects</a:t>
            </a:r>
            <a:r>
              <a:rPr lang="fr-FR" sz="1400" i="1" dirty="0">
                <a:solidFill>
                  <a:schemeClr val="bg1"/>
                </a:solidFill>
                <a:cs typeface="Arial"/>
              </a:rPr>
              <a:t>. </a:t>
            </a:r>
          </a:p>
          <a:p>
            <a:r>
              <a:rPr lang="fr-FR" sz="1400" i="1" dirty="0">
                <a:solidFill>
                  <a:schemeClr val="bg1"/>
                </a:solidFill>
                <a:cs typeface="Arial"/>
              </a:rPr>
              <a:t>Our toolkit </a:t>
            </a:r>
            <a:r>
              <a:rPr lang="fr-FR" sz="1400" i="1" dirty="0" err="1">
                <a:solidFill>
                  <a:schemeClr val="bg1"/>
                </a:solidFill>
                <a:cs typeface="Arial"/>
              </a:rPr>
              <a:t>includes</a:t>
            </a:r>
            <a:r>
              <a:rPr lang="fr-FR" sz="1400" i="1" dirty="0">
                <a:solidFill>
                  <a:schemeClr val="bg1"/>
                </a:solidFill>
                <a:cs typeface="Arial"/>
              </a:rPr>
              <a:t>:</a:t>
            </a: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D94D6CB2-725E-4B91-B364-FA12B80EC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7422"/>
          <a:stretch/>
        </p:blipFill>
        <p:spPr>
          <a:xfrm>
            <a:off x="4410045" y="2622837"/>
            <a:ext cx="1047750" cy="1061847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88AB49A-23A9-455D-811D-28DE515C1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422"/>
          <a:stretch/>
        </p:blipFill>
        <p:spPr>
          <a:xfrm>
            <a:off x="5665583" y="2594880"/>
            <a:ext cx="1047750" cy="106184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20705D7E-D9C4-43B7-88DE-E7A0B80913A0}"/>
              </a:ext>
            </a:extLst>
          </p:cNvPr>
          <p:cNvSpPr txBox="1"/>
          <p:nvPr/>
        </p:nvSpPr>
        <p:spPr>
          <a:xfrm>
            <a:off x="139437" y="2825730"/>
            <a:ext cx="5376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/>
                </a:solidFill>
                <a:cs typeface="Arial"/>
              </a:rPr>
              <a:t>Tool-</a:t>
            </a:r>
            <a:r>
              <a:rPr lang="fr-FR" sz="2400" b="1" dirty="0" err="1">
                <a:solidFill>
                  <a:schemeClr val="accent5"/>
                </a:solidFill>
                <a:cs typeface="Arial"/>
              </a:rPr>
              <a:t>augmented</a:t>
            </a:r>
            <a:r>
              <a:rPr lang="fr-FR" sz="2400" b="1" dirty="0">
                <a:solidFill>
                  <a:schemeClr val="accent5"/>
                </a:solidFill>
                <a:cs typeface="Arial"/>
              </a:rPr>
              <a:t> consulting</a:t>
            </a:r>
            <a:endParaRPr lang="fr-FR" sz="1600" b="1" dirty="0">
              <a:solidFill>
                <a:schemeClr val="accent5"/>
              </a:solidFill>
              <a:cs typeface="Arial"/>
            </a:endParaRPr>
          </a:p>
          <a:p>
            <a:endParaRPr lang="fr-FR" sz="2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BE7361E-D704-40F1-9ECD-7479195A7355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FA187AD-5CD5-4EC3-B026-21243ACC90C2}"/>
              </a:ext>
            </a:extLst>
          </p:cNvPr>
          <p:cNvCxnSpPr/>
          <p:nvPr/>
        </p:nvCxnSpPr>
        <p:spPr>
          <a:xfrm>
            <a:off x="5521796" y="2663540"/>
            <a:ext cx="517001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0E3832-AE3E-4D38-A577-EB68E3C2F8E9}"/>
              </a:ext>
            </a:extLst>
          </p:cNvPr>
          <p:cNvSpPr/>
          <p:nvPr/>
        </p:nvSpPr>
        <p:spPr>
          <a:xfrm>
            <a:off x="-3290673" y="-982808"/>
            <a:ext cx="2499360" cy="79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Artus (L) + Simon</a:t>
            </a:r>
          </a:p>
        </p:txBody>
      </p:sp>
    </p:spTree>
    <p:extLst>
      <p:ext uri="{BB962C8B-B14F-4D97-AF65-F5344CB8AC3E}">
        <p14:creationId xmlns:p14="http://schemas.microsoft.com/office/powerpoint/2010/main" val="319721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363FC-3596-5011-0D67-84929E44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3800EB-40D2-1DA1-63E6-7CA01E3B962B}"/>
              </a:ext>
            </a:extLst>
          </p:cNvPr>
          <p:cNvSpPr/>
          <p:nvPr/>
        </p:nvSpPr>
        <p:spPr>
          <a:xfrm>
            <a:off x="0" y="2053935"/>
            <a:ext cx="5347367" cy="399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F1806-6F4C-6BA3-ED4A-FC36562E6973}"/>
              </a:ext>
            </a:extLst>
          </p:cNvPr>
          <p:cNvSpPr/>
          <p:nvPr/>
        </p:nvSpPr>
        <p:spPr>
          <a:xfrm>
            <a:off x="0" y="-57675"/>
            <a:ext cx="10691813" cy="119731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E4D67C-CD37-3448-93B4-2BEED7C74325}"/>
              </a:ext>
            </a:extLst>
          </p:cNvPr>
          <p:cNvSpPr/>
          <p:nvPr/>
        </p:nvSpPr>
        <p:spPr>
          <a:xfrm>
            <a:off x="-3" y="1129771"/>
            <a:ext cx="10691815" cy="92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/>
                </a:solidFill>
              </a:rPr>
              <a:t>We pair domain insight with ready-to-use tools to cut time-to-value and de-risk decisions.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19A976-26FB-0BAF-2CF3-44CCC60F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67" y="118893"/>
            <a:ext cx="9581074" cy="892313"/>
          </a:xfrm>
        </p:spPr>
        <p:txBody>
          <a:bodyPr/>
          <a:lstStyle/>
          <a:p>
            <a:r>
              <a:rPr lang="en-US" sz="2200" b="1">
                <a:solidFill>
                  <a:schemeClr val="bg1"/>
                </a:solidFill>
              </a:rPr>
              <a:t>Transparent, explainable-AI consulting that delivers measurable outcomes.</a:t>
            </a:r>
            <a:endParaRPr lang="fr-FR" sz="220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D7999D-DA70-DDF9-4CE1-3161CA8B6528}"/>
              </a:ext>
            </a:extLst>
          </p:cNvPr>
          <p:cNvSpPr txBox="1"/>
          <p:nvPr/>
        </p:nvSpPr>
        <p:spPr>
          <a:xfrm>
            <a:off x="78812" y="3469461"/>
            <a:ext cx="509120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/>
              <a:t>Rapid immersion in your </a:t>
            </a:r>
            <a:r>
              <a:rPr lang="en-US" sz="1600" b="1"/>
              <a:t>context</a:t>
            </a:r>
            <a:r>
              <a:rPr lang="en-US" sz="1600"/>
              <a:t> and </a:t>
            </a:r>
            <a:r>
              <a:rPr lang="en-US" sz="1600" b="1"/>
              <a:t>constraints</a:t>
            </a:r>
            <a:r>
              <a:rPr lang="en-US" sz="1600"/>
              <a:t>.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/>
              <a:t>Iterative problem framing </a:t>
            </a:r>
            <a:r>
              <a:rPr lang="en-US" sz="1600"/>
              <a:t>with stakeholder input.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/>
              <a:t>Continuous insight validation </a:t>
            </a:r>
            <a:r>
              <a:rPr lang="en-US" sz="1600"/>
              <a:t>and adaptation</a:t>
            </a:r>
          </a:p>
          <a:p>
            <a:pPr marL="407883" indent="-285750">
              <a:buFont typeface="Wingdings" panose="05000000000000000000" pitchFamily="2" charset="2"/>
              <a:buChar char="Ø"/>
            </a:pPr>
            <a:r>
              <a:rPr lang="en-US" sz="1600" b="1"/>
              <a:t>Deep collaboration</a:t>
            </a:r>
            <a:r>
              <a:rPr lang="en-US" sz="1600"/>
              <a:t> with domain experts to produce clear, </a:t>
            </a:r>
            <a:r>
              <a:rPr lang="en-US" sz="1600" b="1"/>
              <a:t>actionable conclusions</a:t>
            </a:r>
            <a:r>
              <a:rPr lang="en-US" sz="1600"/>
              <a:t>.</a:t>
            </a:r>
            <a:endParaRPr lang="fr-FR" sz="16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ECEC71-1AF7-B71D-A9A9-118DF80B1FFF}"/>
              </a:ext>
            </a:extLst>
          </p:cNvPr>
          <p:cNvSpPr txBox="1"/>
          <p:nvPr/>
        </p:nvSpPr>
        <p:spPr>
          <a:xfrm>
            <a:off x="1220566" y="2341733"/>
            <a:ext cx="3855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Insight-driven consulting </a:t>
            </a:r>
          </a:p>
          <a:p>
            <a:r>
              <a:rPr lang="en-US" sz="1600" i="1"/>
              <a:t>for high-stakes decisions. </a:t>
            </a:r>
            <a:r>
              <a:rPr lang="en-US" sz="1400" i="1"/>
              <a:t>We combine: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C3E715E0-22F7-CA09-8418-511C8C92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7422"/>
          <a:stretch/>
        </p:blipFill>
        <p:spPr>
          <a:xfrm>
            <a:off x="78812" y="2079758"/>
            <a:ext cx="1047750" cy="1061847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EA128957-72C2-1406-DFC8-E34E252671DE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4FDAFA7-ADB6-018B-44B6-12CB71527727}"/>
              </a:ext>
            </a:extLst>
          </p:cNvPr>
          <p:cNvCxnSpPr>
            <a:cxnSpLocks/>
          </p:cNvCxnSpPr>
          <p:nvPr/>
        </p:nvCxnSpPr>
        <p:spPr>
          <a:xfrm flipV="1">
            <a:off x="0" y="2077377"/>
            <a:ext cx="5350667" cy="23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5A5C-E89E-CBE3-7580-A86B5F269674}"/>
              </a:ext>
            </a:extLst>
          </p:cNvPr>
          <p:cNvSpPr/>
          <p:nvPr/>
        </p:nvSpPr>
        <p:spPr>
          <a:xfrm>
            <a:off x="-3290673" y="-982808"/>
            <a:ext cx="2499360" cy="79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Artus (L) + Simon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BA3836-F95A-542A-92D2-39EACE7816A0}"/>
              </a:ext>
            </a:extLst>
          </p:cNvPr>
          <p:cNvSpPr txBox="1"/>
          <p:nvPr/>
        </p:nvSpPr>
        <p:spPr>
          <a:xfrm>
            <a:off x="5588797" y="3517367"/>
            <a:ext cx="45343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>
                <a:solidFill>
                  <a:schemeClr val="bg1"/>
                </a:solidFill>
                <a:cs typeface="Arial"/>
              </a:rPr>
              <a:t>Domain-</a:t>
            </a:r>
            <a:r>
              <a:rPr lang="fr-FR" sz="1600" err="1">
                <a:solidFill>
                  <a:schemeClr val="bg1"/>
                </a:solidFill>
                <a:cs typeface="Arial"/>
              </a:rPr>
              <a:t>specific</a:t>
            </a:r>
            <a:r>
              <a:rPr lang="fr-FR" sz="1600">
                <a:solidFill>
                  <a:schemeClr val="bg1"/>
                </a:solidFill>
                <a:cs typeface="Arial"/>
              </a:rPr>
              <a:t> </a:t>
            </a:r>
            <a:r>
              <a:rPr lang="fr-FR" sz="1600" b="1">
                <a:solidFill>
                  <a:schemeClr val="bg1"/>
                </a:solidFill>
                <a:cs typeface="Arial"/>
              </a:rPr>
              <a:t>Common Data</a:t>
            </a:r>
            <a:r>
              <a:rPr lang="fr-FR" sz="1600">
                <a:solidFill>
                  <a:schemeClr val="bg1"/>
                </a:solidFill>
                <a:cs typeface="Arial"/>
              </a:rPr>
              <a:t>, production-</a:t>
            </a:r>
            <a:r>
              <a:rPr lang="fr-FR" sz="1600" err="1">
                <a:solidFill>
                  <a:schemeClr val="bg1"/>
                </a:solidFill>
                <a:cs typeface="Arial"/>
              </a:rPr>
              <a:t>ready</a:t>
            </a:r>
            <a:r>
              <a:rPr lang="fr-FR" sz="1600">
                <a:solidFill>
                  <a:schemeClr val="bg1"/>
                </a:solidFill>
                <a:cs typeface="Ari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bg1"/>
                </a:solidFill>
                <a:cs typeface="Arial"/>
              </a:rPr>
              <a:t>Proprietary algorithms </a:t>
            </a:r>
            <a:r>
              <a:rPr lang="en-US" sz="1600">
                <a:solidFill>
                  <a:schemeClr val="bg1"/>
                </a:solidFill>
                <a:cs typeface="Arial"/>
              </a:rPr>
              <a:t>for subgroup, detection, scoring, and prediction.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err="1">
                <a:solidFill>
                  <a:schemeClr val="bg1"/>
                </a:solidFill>
                <a:cs typeface="Arial"/>
              </a:rPr>
              <a:t>Ongoing</a:t>
            </a:r>
            <a:r>
              <a:rPr lang="fr-FR" sz="1600" b="1">
                <a:solidFill>
                  <a:schemeClr val="bg1"/>
                </a:solidFill>
                <a:cs typeface="Arial"/>
              </a:rPr>
              <a:t> </a:t>
            </a:r>
            <a:r>
              <a:rPr lang="fr-FR" sz="1600" b="1" err="1">
                <a:solidFill>
                  <a:schemeClr val="bg1"/>
                </a:solidFill>
                <a:cs typeface="Arial"/>
              </a:rPr>
              <a:t>GenAI</a:t>
            </a:r>
            <a:r>
              <a:rPr lang="fr-FR" sz="1600" b="1">
                <a:solidFill>
                  <a:schemeClr val="bg1"/>
                </a:solidFill>
                <a:cs typeface="Arial"/>
              </a:rPr>
              <a:t> R&amp;D </a:t>
            </a:r>
            <a:r>
              <a:rPr lang="en-US" sz="1600">
                <a:solidFill>
                  <a:schemeClr val="bg1"/>
                </a:solidFill>
                <a:cs typeface="Arial"/>
              </a:rPr>
              <a:t>to unlock new use cases.</a:t>
            </a:r>
            <a:endParaRPr lang="fr-FR" sz="1600">
              <a:solidFill>
                <a:schemeClr val="bg1"/>
              </a:solidFill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E054C622-57E1-D7B9-7470-76ADDA426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422"/>
          <a:stretch/>
        </p:blipFill>
        <p:spPr>
          <a:xfrm>
            <a:off x="9650666" y="2079758"/>
            <a:ext cx="1047750" cy="106184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C629D91-8095-11BB-B0A2-432B2EA56840}"/>
              </a:ext>
            </a:extLst>
          </p:cNvPr>
          <p:cNvSpPr txBox="1"/>
          <p:nvPr/>
        </p:nvSpPr>
        <p:spPr>
          <a:xfrm>
            <a:off x="5588797" y="2341733"/>
            <a:ext cx="43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>
                <a:solidFill>
                  <a:schemeClr val="accent5"/>
                </a:solidFill>
                <a:cs typeface="Arial"/>
              </a:rPr>
              <a:t>Tool-</a:t>
            </a:r>
            <a:r>
              <a:rPr lang="fr-FR" sz="2400" b="1" err="1">
                <a:solidFill>
                  <a:schemeClr val="accent5"/>
                </a:solidFill>
                <a:cs typeface="Arial"/>
              </a:rPr>
              <a:t>augmented</a:t>
            </a:r>
            <a:r>
              <a:rPr lang="fr-FR" sz="2400" b="1">
                <a:solidFill>
                  <a:schemeClr val="accent5"/>
                </a:solidFill>
                <a:cs typeface="Arial"/>
              </a:rPr>
              <a:t> consulting</a:t>
            </a:r>
          </a:p>
          <a:p>
            <a:r>
              <a:rPr lang="fr-FR" sz="1600" i="1" err="1">
                <a:solidFill>
                  <a:schemeClr val="bg1"/>
                </a:solidFill>
                <a:cs typeface="Arial"/>
              </a:rPr>
              <a:t>designed</a:t>
            </a:r>
            <a:r>
              <a:rPr lang="fr-FR" sz="1600" i="1">
                <a:solidFill>
                  <a:schemeClr val="bg1"/>
                </a:solidFill>
                <a:cs typeface="Arial"/>
              </a:rPr>
              <a:t> to speed up high-impact </a:t>
            </a:r>
            <a:r>
              <a:rPr lang="fr-FR" sz="1600" i="1" err="1">
                <a:solidFill>
                  <a:schemeClr val="bg1"/>
                </a:solidFill>
                <a:cs typeface="Arial"/>
              </a:rPr>
              <a:t>projects</a:t>
            </a:r>
            <a:r>
              <a:rPr lang="fr-FR" sz="1400" i="1">
                <a:solidFill>
                  <a:schemeClr val="bg1"/>
                </a:solidFill>
                <a:cs typeface="Arial"/>
              </a:rPr>
              <a:t>. </a:t>
            </a:r>
          </a:p>
          <a:p>
            <a:r>
              <a:rPr lang="fr-FR" sz="1400" i="1">
                <a:solidFill>
                  <a:schemeClr val="bg1"/>
                </a:solidFill>
                <a:cs typeface="Arial"/>
              </a:rPr>
              <a:t>Our toolkit </a:t>
            </a:r>
            <a:r>
              <a:rPr lang="fr-FR" sz="1400" i="1" err="1">
                <a:solidFill>
                  <a:schemeClr val="bg1"/>
                </a:solidFill>
                <a:cs typeface="Arial"/>
              </a:rPr>
              <a:t>includes</a:t>
            </a:r>
            <a:r>
              <a:rPr lang="fr-FR" sz="1400" i="1">
                <a:solidFill>
                  <a:schemeClr val="bg1"/>
                </a:solidFill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645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9C111-22F4-6485-C655-B27BFECA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203D2-515A-64C4-5353-E70F13C2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11" y="100520"/>
            <a:ext cx="9581071" cy="124250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 support our clients in transforming the way they make decisions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through four complementary levels of intervention — depending on their needs : </a:t>
            </a:r>
            <a:r>
              <a:rPr lang="en-US" dirty="0">
                <a:solidFill>
                  <a:schemeClr val="accent5"/>
                </a:solidFill>
              </a:rPr>
              <a:t>Recommend, Understand, Predict </a:t>
            </a:r>
            <a:r>
              <a:rPr lang="en-US" dirty="0"/>
              <a:t>or</a:t>
            </a:r>
            <a:r>
              <a:rPr lang="en-US" dirty="0">
                <a:solidFill>
                  <a:schemeClr val="accent5"/>
                </a:solidFill>
              </a:rPr>
              <a:t> Assist decision making</a:t>
            </a:r>
            <a:endParaRPr lang="fr-FR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F4876AD-6989-72D2-F124-30395B7EF9FF}"/>
              </a:ext>
            </a:extLst>
          </p:cNvPr>
          <p:cNvSpPr/>
          <p:nvPr/>
        </p:nvSpPr>
        <p:spPr>
          <a:xfrm>
            <a:off x="115986" y="1566846"/>
            <a:ext cx="2364321" cy="8507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Recommend –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Shape &amp; define data opportunities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AFDE3D1-D5FF-8BA2-1868-C215B16C3A76}"/>
              </a:ext>
            </a:extLst>
          </p:cNvPr>
          <p:cNvSpPr/>
          <p:nvPr/>
        </p:nvSpPr>
        <p:spPr>
          <a:xfrm>
            <a:off x="2599348" y="1566405"/>
            <a:ext cx="2586451" cy="85078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Understand —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Diagnose &amp; make sense of complexity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09497B6-253A-43DA-ECF2-D268B63F59F1}"/>
              </a:ext>
            </a:extLst>
          </p:cNvPr>
          <p:cNvSpPr/>
          <p:nvPr/>
        </p:nvSpPr>
        <p:spPr>
          <a:xfrm>
            <a:off x="5301390" y="1566405"/>
            <a:ext cx="2586451" cy="85078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 — </a:t>
            </a:r>
          </a:p>
          <a:p>
            <a:pPr marL="0" marR="0" lvl="0" indent="0" algn="ctr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Anticipate &amp; trigger the right actions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CA11FD-7ABF-91E3-9051-2FD57C0870CC}"/>
              </a:ext>
            </a:extLst>
          </p:cNvPr>
          <p:cNvSpPr txBox="1"/>
          <p:nvPr/>
        </p:nvSpPr>
        <p:spPr>
          <a:xfrm>
            <a:off x="96769" y="2417635"/>
            <a:ext cx="2341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Identify AI use cases, define strategic roadmaps, and de-risk data initiatives.</a:t>
            </a:r>
            <a:endParaRPr lang="en-US" sz="11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F0FF65-F751-01DE-912D-7280D10201A3}"/>
              </a:ext>
            </a:extLst>
          </p:cNvPr>
          <p:cNvSpPr txBox="1"/>
          <p:nvPr/>
        </p:nvSpPr>
        <p:spPr>
          <a:xfrm>
            <a:off x="5301390" y="2417194"/>
            <a:ext cx="2628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Detect weak signals, generate forecasts, and uncover emerging risks or opportunities.</a:t>
            </a:r>
            <a:br>
              <a:rPr lang="en-US" sz="1200" dirty="0"/>
            </a:br>
            <a:r>
              <a:rPr lang="en-US" sz="1200" dirty="0"/>
              <a:t>Enable targeted, timely action before issues escalate.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080796-9349-E49C-23D2-86045085FA06}"/>
              </a:ext>
            </a:extLst>
          </p:cNvPr>
          <p:cNvSpPr txBox="1"/>
          <p:nvPr/>
        </p:nvSpPr>
        <p:spPr>
          <a:xfrm>
            <a:off x="7972802" y="2404646"/>
            <a:ext cx="2628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Provide augmented intelligence, connected to real-time and external data, to support and enhance human reasoning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9F7C62D-5937-6570-3437-EF57E9E22C95}"/>
              </a:ext>
            </a:extLst>
          </p:cNvPr>
          <p:cNvSpPr txBox="1"/>
          <p:nvPr/>
        </p:nvSpPr>
        <p:spPr>
          <a:xfrm>
            <a:off x="253286" y="4756286"/>
            <a:ext cx="2453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• AI roadmap</a:t>
            </a:r>
            <a:br>
              <a:rPr lang="en-US" sz="12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12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• Strategic recommendations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4F55B21-BBCF-06D5-E694-6623820175C9}"/>
              </a:ext>
            </a:extLst>
          </p:cNvPr>
          <p:cNvSpPr txBox="1"/>
          <p:nvPr/>
        </p:nvSpPr>
        <p:spPr>
          <a:xfrm>
            <a:off x="5494940" y="4755060"/>
            <a:ext cx="25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>
                    <a:lumMod val="75000"/>
                  </a:schemeClr>
                </a:solidFill>
              </a:rPr>
              <a:t>• Risk and opportunity scores</a:t>
            </a:r>
            <a:br>
              <a:rPr lang="en-US" sz="1200" b="1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200" b="1" i="1" dirty="0">
                <a:solidFill>
                  <a:schemeClr val="accent5">
                    <a:lumMod val="75000"/>
                  </a:schemeClr>
                </a:solidFill>
              </a:rPr>
              <a:t>• Alerting systems</a:t>
            </a:r>
            <a:br>
              <a:rPr lang="en-US" sz="1200" b="1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200" b="1" i="1" dirty="0">
                <a:solidFill>
                  <a:schemeClr val="accent5">
                    <a:lumMod val="75000"/>
                  </a:schemeClr>
                </a:solidFill>
              </a:rPr>
              <a:t>• Action prioritization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2B69130-8176-3BC4-6B18-24270B9D275D}"/>
              </a:ext>
            </a:extLst>
          </p:cNvPr>
          <p:cNvSpPr txBox="1"/>
          <p:nvPr/>
        </p:nvSpPr>
        <p:spPr>
          <a:xfrm>
            <a:off x="8059174" y="4763530"/>
            <a:ext cx="25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  <a:t>• Custom AI assistant</a:t>
            </a:r>
            <a:b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  <a:t>• Augmented search engine</a:t>
            </a:r>
            <a:b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  <a:t>• Real-time recommendations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A8A8B-2D84-59AF-7AA1-6EA2AB8A682F}"/>
              </a:ext>
            </a:extLst>
          </p:cNvPr>
          <p:cNvSpPr/>
          <p:nvPr/>
        </p:nvSpPr>
        <p:spPr>
          <a:xfrm>
            <a:off x="318054" y="3483539"/>
            <a:ext cx="2281294" cy="1106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</a:rPr>
              <a:t>Retail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banks</a:t>
            </a:r>
            <a:r>
              <a:rPr lang="fr-FR" sz="1200" b="1" dirty="0">
                <a:solidFill>
                  <a:schemeClr val="tx1"/>
                </a:solidFill>
              </a:rPr>
              <a:t> use cases identification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</a:rPr>
              <a:t>Insurance’s</a:t>
            </a:r>
            <a:r>
              <a:rPr lang="fr-FR" sz="1200" b="1" dirty="0">
                <a:solidFill>
                  <a:schemeClr val="tx1"/>
                </a:solidFill>
              </a:rPr>
              <a:t> Data roadmap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13CAB7-7D5B-96FB-EBFE-3C6AC12680B9}"/>
              </a:ext>
            </a:extLst>
          </p:cNvPr>
          <p:cNvSpPr/>
          <p:nvPr/>
        </p:nvSpPr>
        <p:spPr>
          <a:xfrm>
            <a:off x="5300329" y="3475142"/>
            <a:ext cx="2492641" cy="1106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On-</a:t>
            </a:r>
            <a:r>
              <a:rPr lang="fr-FR" sz="1200" b="1" dirty="0" err="1">
                <a:solidFill>
                  <a:schemeClr val="tx1"/>
                </a:solidFill>
              </a:rPr>
              <a:t>premise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daily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churn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alerts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</a:rPr>
              <a:t>Workload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forecasting</a:t>
            </a:r>
            <a:r>
              <a:rPr lang="fr-FR" sz="1200" b="1" dirty="0">
                <a:solidFill>
                  <a:schemeClr val="tx1"/>
                </a:solidFill>
              </a:rPr>
              <a:t> over </a:t>
            </a:r>
            <a:r>
              <a:rPr lang="fr-FR" sz="1200" b="1" dirty="0" err="1">
                <a:solidFill>
                  <a:schemeClr val="tx1"/>
                </a:solidFill>
              </a:rPr>
              <a:t>several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period</a:t>
            </a:r>
            <a:r>
              <a:rPr lang="fr-FR" sz="1200" b="1" dirty="0">
                <a:solidFill>
                  <a:schemeClr val="tx1"/>
                </a:solidFill>
              </a:rPr>
              <a:t> of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Live </a:t>
            </a:r>
            <a:r>
              <a:rPr lang="fr-FR" sz="1200" b="1" dirty="0" err="1">
                <a:solidFill>
                  <a:schemeClr val="tx1"/>
                </a:solidFill>
              </a:rPr>
              <a:t>Fraud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Detection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Commercial recommandations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D86C5-3189-9769-4401-653CA963CF58}"/>
              </a:ext>
            </a:extLst>
          </p:cNvPr>
          <p:cNvSpPr/>
          <p:nvPr/>
        </p:nvSpPr>
        <p:spPr>
          <a:xfrm>
            <a:off x="7993066" y="3475142"/>
            <a:ext cx="2608503" cy="1106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</a:rPr>
              <a:t>GenAI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powered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prospecting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tool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Real-time business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Business-specific intelligent assistant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3B73513-5C8A-43AC-97C0-DE076F14FA82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08794-AE1C-4C00-BFC7-C4BEA1440666}"/>
              </a:ext>
            </a:extLst>
          </p:cNvPr>
          <p:cNvSpPr/>
          <p:nvPr/>
        </p:nvSpPr>
        <p:spPr>
          <a:xfrm>
            <a:off x="-2139973" y="444137"/>
            <a:ext cx="1950720" cy="730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Revoir détails </a:t>
            </a:r>
            <a:r>
              <a:rPr lang="fr-FR" dirty="0" err="1"/>
              <a:t>wording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E73AE-83B8-44A4-AEF8-BCBA1A070659}"/>
              </a:ext>
            </a:extLst>
          </p:cNvPr>
          <p:cNvSpPr/>
          <p:nvPr/>
        </p:nvSpPr>
        <p:spPr>
          <a:xfrm>
            <a:off x="-2124354" y="3241256"/>
            <a:ext cx="1950720" cy="484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Ajouter donnée</a:t>
            </a:r>
          </a:p>
          <a:p>
            <a:pPr algn="ctr"/>
            <a:r>
              <a:rPr lang="fr-FR" dirty="0"/>
              <a:t> externe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7DA6FC-62F4-4694-99E0-3251BA266922}"/>
              </a:ext>
            </a:extLst>
          </p:cNvPr>
          <p:cNvSpPr/>
          <p:nvPr/>
        </p:nvSpPr>
        <p:spPr>
          <a:xfrm>
            <a:off x="-3241897" y="3904421"/>
            <a:ext cx="3093422" cy="1045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Prendre plus de hauteur : </a:t>
            </a:r>
            <a:r>
              <a:rPr lang="fr-FR" dirty="0" err="1"/>
              <a:t>désafection</a:t>
            </a:r>
            <a:r>
              <a:rPr lang="fr-FR" dirty="0"/>
              <a:t>; énergie nécessaire pour changer d’état, désengagement…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96A9F75-5677-4D11-BF63-A3C4180ED5A0}"/>
              </a:ext>
            </a:extLst>
          </p:cNvPr>
          <p:cNvSpPr/>
          <p:nvPr/>
        </p:nvSpPr>
        <p:spPr>
          <a:xfrm>
            <a:off x="8003432" y="1566405"/>
            <a:ext cx="2586451" cy="85078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Assist — </a:t>
            </a:r>
          </a:p>
          <a:p>
            <a:pPr marL="0" marR="0" lvl="0" indent="0" algn="ctr" defTabSz="8034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Accelerate decision-making in real time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E19F076-3000-4572-968A-4D7368F20DEA}"/>
              </a:ext>
            </a:extLst>
          </p:cNvPr>
          <p:cNvSpPr txBox="1"/>
          <p:nvPr/>
        </p:nvSpPr>
        <p:spPr>
          <a:xfrm rot="16200000">
            <a:off x="-406880" y="3852267"/>
            <a:ext cx="104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Examples</a:t>
            </a:r>
            <a:r>
              <a:rPr lang="fr-FR" sz="1200" b="1" dirty="0">
                <a:solidFill>
                  <a:schemeClr val="tx1"/>
                </a:solidFill>
              </a:rPr>
              <a:t>  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A7E2723-0F43-4FAD-8EBC-EBFFD64413E6}"/>
              </a:ext>
            </a:extLst>
          </p:cNvPr>
          <p:cNvSpPr txBox="1"/>
          <p:nvPr/>
        </p:nvSpPr>
        <p:spPr>
          <a:xfrm rot="16200000">
            <a:off x="-519968" y="4914170"/>
            <a:ext cx="1316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>
                <a:solidFill>
                  <a:schemeClr val="accent5"/>
                </a:solidFill>
              </a:rPr>
              <a:t>Deliverables</a:t>
            </a:r>
            <a:r>
              <a:rPr lang="fr-FR" sz="1200" b="1" i="1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30184C9-2B2E-4473-BC81-F5DD5D27AE94}"/>
              </a:ext>
            </a:extLst>
          </p:cNvPr>
          <p:cNvSpPr txBox="1"/>
          <p:nvPr/>
        </p:nvSpPr>
        <p:spPr>
          <a:xfrm>
            <a:off x="2619261" y="2417635"/>
            <a:ext cx="2521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Uncover and structure complex business phenomena using heterogeneous data to clarify root causes and measure impacts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81246D-697F-4676-B3D2-8F73BDEC328C}"/>
              </a:ext>
            </a:extLst>
          </p:cNvPr>
          <p:cNvSpPr txBox="1"/>
          <p:nvPr/>
        </p:nvSpPr>
        <p:spPr>
          <a:xfrm>
            <a:off x="2775778" y="4756286"/>
            <a:ext cx="2453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5"/>
                </a:solidFill>
              </a:rPr>
              <a:t>• Data-driven diagnostics</a:t>
            </a:r>
          </a:p>
          <a:p>
            <a:r>
              <a:rPr lang="en-US" sz="1200" b="1" i="1" dirty="0">
                <a:solidFill>
                  <a:schemeClr val="accent5"/>
                </a:solidFill>
              </a:rPr>
              <a:t>• Remediation plan</a:t>
            </a:r>
          </a:p>
          <a:p>
            <a:endParaRPr lang="en-US" sz="1200" b="1" i="1" dirty="0">
              <a:solidFill>
                <a:schemeClr val="accent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9F873E-5E1F-4B90-9F53-EF0ADA1A51E7}"/>
              </a:ext>
            </a:extLst>
          </p:cNvPr>
          <p:cNvSpPr/>
          <p:nvPr/>
        </p:nvSpPr>
        <p:spPr>
          <a:xfrm>
            <a:off x="2840546" y="3483539"/>
            <a:ext cx="2078951" cy="1106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HR </a:t>
            </a:r>
            <a:r>
              <a:rPr lang="fr-FR" sz="1200" b="1" dirty="0" err="1">
                <a:solidFill>
                  <a:schemeClr val="tx1"/>
                </a:solidFill>
              </a:rPr>
              <a:t>absenteeism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Sales performance diagnostics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Marketing </a:t>
            </a:r>
            <a:r>
              <a:rPr lang="fr-FR" sz="1200" b="1" dirty="0" err="1">
                <a:solidFill>
                  <a:schemeClr val="tx1"/>
                </a:solidFill>
              </a:rPr>
              <a:t>efficiency</a:t>
            </a:r>
            <a:r>
              <a:rPr lang="fr-FR" sz="1200" b="1" dirty="0">
                <a:solidFill>
                  <a:schemeClr val="tx1"/>
                </a:solidFill>
              </a:rPr>
              <a:t> audit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</a:rPr>
              <a:t>Customer </a:t>
            </a:r>
            <a:r>
              <a:rPr lang="fr-FR" sz="1200" b="1" dirty="0" err="1">
                <a:solidFill>
                  <a:schemeClr val="tx1"/>
                </a:solidFill>
              </a:rPr>
              <a:t>churn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study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BA96B-993E-4F65-9AA3-ED91761BF9FB}"/>
              </a:ext>
            </a:extLst>
          </p:cNvPr>
          <p:cNvSpPr/>
          <p:nvPr/>
        </p:nvSpPr>
        <p:spPr>
          <a:xfrm>
            <a:off x="0" y="-84146"/>
            <a:ext cx="4025346" cy="72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Thomas (L) + Augustin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CD7AAE-8804-4C98-A8E8-01A59AA56B81}"/>
              </a:ext>
            </a:extLst>
          </p:cNvPr>
          <p:cNvSpPr/>
          <p:nvPr/>
        </p:nvSpPr>
        <p:spPr>
          <a:xfrm>
            <a:off x="-2653876" y="2605458"/>
            <a:ext cx="25356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Ajouter des KPIs</a:t>
            </a:r>
          </a:p>
        </p:txBody>
      </p:sp>
    </p:spTree>
    <p:extLst>
      <p:ext uri="{BB962C8B-B14F-4D97-AF65-F5344CB8AC3E}">
        <p14:creationId xmlns:p14="http://schemas.microsoft.com/office/powerpoint/2010/main" val="268417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E191E7-D39C-2916-7809-3A6805EE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1C4830-17EF-9A41-D9A7-387C291005F2}"/>
              </a:ext>
            </a:extLst>
          </p:cNvPr>
          <p:cNvSpPr/>
          <p:nvPr/>
        </p:nvSpPr>
        <p:spPr>
          <a:xfrm>
            <a:off x="0" y="1431235"/>
            <a:ext cx="10691813" cy="72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614E0E-0D25-B7D7-7F99-923ACE08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65" y="49167"/>
            <a:ext cx="10146482" cy="1242508"/>
          </a:xfrm>
        </p:spPr>
        <p:txBody>
          <a:bodyPr/>
          <a:lstStyle/>
          <a:p>
            <a:r>
              <a:rPr lang="en-US" dirty="0"/>
              <a:t>Strategic business challenges addressed with AI-powered solutions helping organizations make faster &amp; smarter decisions</a:t>
            </a:r>
            <a:endParaRPr lang="fr-FR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79BE6D6-9AD2-32BD-270C-9023A9EBADF3}"/>
              </a:ext>
            </a:extLst>
          </p:cNvPr>
          <p:cNvSpPr/>
          <p:nvPr/>
        </p:nvSpPr>
        <p:spPr>
          <a:xfrm>
            <a:off x="2883664" y="1971923"/>
            <a:ext cx="2458012" cy="314076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/>
              <a:t>Workforce</a:t>
            </a:r>
            <a:r>
              <a:rPr lang="fr-FR" i="1" dirty="0"/>
              <a:t> performance</a:t>
            </a:r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dirty="0"/>
          </a:p>
          <a:p>
            <a:pPr algn="ctr"/>
            <a:r>
              <a:rPr lang="en-US" dirty="0"/>
              <a:t>Example : Uncover root causes of absenteeism and HR disengagement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2FEC6A-D597-5B01-5B67-1D61A6C4B854}"/>
              </a:ext>
            </a:extLst>
          </p:cNvPr>
          <p:cNvSpPr/>
          <p:nvPr/>
        </p:nvSpPr>
        <p:spPr>
          <a:xfrm>
            <a:off x="272665" y="1971923"/>
            <a:ext cx="2458011" cy="314076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Inorganic growth &amp; market development</a:t>
            </a:r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r>
              <a:rPr lang="en-US" dirty="0"/>
              <a:t>Example : Identify high-fit M&amp;A or partnership opportunities</a:t>
            </a:r>
            <a:endParaRPr lang="fr-FR" b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252083-D1C4-0A71-ABB0-893C5DCB0290}"/>
              </a:ext>
            </a:extLst>
          </p:cNvPr>
          <p:cNvSpPr/>
          <p:nvPr/>
        </p:nvSpPr>
        <p:spPr>
          <a:xfrm>
            <a:off x="8043244" y="1971923"/>
            <a:ext cx="2458011" cy="314076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Risk &amp; compliance</a:t>
            </a:r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br>
              <a:rPr lang="fr-FR" dirty="0"/>
            </a:br>
            <a:br>
              <a:rPr lang="fr-FR" dirty="0"/>
            </a:br>
            <a:endParaRPr lang="fr-FR" dirty="0"/>
          </a:p>
          <a:p>
            <a:pPr algn="ctr"/>
            <a:r>
              <a:rPr lang="en-US" dirty="0"/>
              <a:t>Example : Detect fraud, alert on business failure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7A453D6-D9A9-5E3D-C4C6-62AAFB316365}"/>
              </a:ext>
            </a:extLst>
          </p:cNvPr>
          <p:cNvSpPr/>
          <p:nvPr/>
        </p:nvSpPr>
        <p:spPr>
          <a:xfrm>
            <a:off x="5494664" y="1960673"/>
            <a:ext cx="2458011" cy="31632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Sales &amp; marketing performance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Example : Predict </a:t>
            </a:r>
            <a:r>
              <a:rPr lang="en-US" dirty="0">
                <a:solidFill>
                  <a:schemeClr val="bg1"/>
                </a:solidFill>
              </a:rPr>
              <a:t>churn</a:t>
            </a:r>
            <a:r>
              <a:rPr lang="en-US" dirty="0"/>
              <a:t>, optimize offers, forecast demand 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61B1E7E-FD47-C83F-5018-014001D5230D}"/>
              </a:ext>
            </a:extLst>
          </p:cNvPr>
          <p:cNvSpPr txBox="1"/>
          <p:nvPr/>
        </p:nvSpPr>
        <p:spPr>
          <a:xfrm>
            <a:off x="272666" y="1533680"/>
            <a:ext cx="2458010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4">
                    <a:lumMod val="50000"/>
                  </a:schemeClr>
                </a:solidFill>
              </a:rPr>
              <a:t>TargetAI</a:t>
            </a:r>
            <a:endParaRPr lang="fr-FR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08B46E6-0B9A-FDA5-EF47-BA7D0CDFFA0D}"/>
              </a:ext>
            </a:extLst>
          </p:cNvPr>
          <p:cNvSpPr txBox="1"/>
          <p:nvPr/>
        </p:nvSpPr>
        <p:spPr>
          <a:xfrm>
            <a:off x="2883664" y="1566345"/>
            <a:ext cx="2458010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chemeClr val="accent6"/>
                </a:solidFill>
              </a:rPr>
              <a:t>PeopleAI</a:t>
            </a:r>
            <a:endParaRPr lang="fr-FR" b="1">
              <a:solidFill>
                <a:schemeClr val="accent6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31F6D9E-D2EE-DCA5-647B-DFB2F851DFC9}"/>
              </a:ext>
            </a:extLst>
          </p:cNvPr>
          <p:cNvSpPr txBox="1"/>
          <p:nvPr/>
        </p:nvSpPr>
        <p:spPr>
          <a:xfrm>
            <a:off x="5494662" y="1566345"/>
            <a:ext cx="2458010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chemeClr val="accent1"/>
                </a:solidFill>
              </a:rPr>
              <a:t>CustomerAI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A0E2946-E25D-1D7B-2A61-C478984E6825}"/>
              </a:ext>
            </a:extLst>
          </p:cNvPr>
          <p:cNvSpPr txBox="1"/>
          <p:nvPr/>
        </p:nvSpPr>
        <p:spPr>
          <a:xfrm>
            <a:off x="8105660" y="1566345"/>
            <a:ext cx="2458010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chemeClr val="bg1">
                    <a:lumMod val="50000"/>
                  </a:schemeClr>
                </a:solidFill>
              </a:rPr>
              <a:t>RiskAI</a:t>
            </a:r>
            <a:endParaRPr lang="fr-FR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AEA64E-3C91-4D6A-B4DE-69C7B91025DF}"/>
              </a:ext>
            </a:extLst>
          </p:cNvPr>
          <p:cNvSpPr/>
          <p:nvPr/>
        </p:nvSpPr>
        <p:spPr>
          <a:xfrm>
            <a:off x="7952672" y="38680"/>
            <a:ext cx="2708365" cy="10276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Impact nom filiale?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Mettre le bénéfice dans le nom (</a:t>
            </a:r>
            <a:r>
              <a:rPr lang="fr-FR" dirty="0" err="1">
                <a:solidFill>
                  <a:srgbClr val="C00000"/>
                </a:solidFill>
              </a:rPr>
              <a:t>QuintenPasCher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29B75EC-1BB2-4B65-B6B5-1B947BF96A5A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8CEE0-C747-4AFA-A53B-0C063E5A1E62}"/>
              </a:ext>
            </a:extLst>
          </p:cNvPr>
          <p:cNvSpPr/>
          <p:nvPr/>
        </p:nvSpPr>
        <p:spPr>
          <a:xfrm>
            <a:off x="4458789" y="309506"/>
            <a:ext cx="2377440" cy="1027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CustomerAI</a:t>
            </a:r>
            <a:r>
              <a:rPr lang="fr-FR" dirty="0"/>
              <a:t> un peu limitant  et trop proche de People: </a:t>
            </a:r>
            <a:r>
              <a:rPr lang="fr-FR" dirty="0" err="1"/>
              <a:t>GrowthAI</a:t>
            </a:r>
            <a:r>
              <a:rPr lang="fr-FR" dirty="0"/>
              <a:t>? (interne)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46D8E3-2B2E-4A1C-9B05-28A3AC82C4AB}"/>
              </a:ext>
            </a:extLst>
          </p:cNvPr>
          <p:cNvSpPr/>
          <p:nvPr/>
        </p:nvSpPr>
        <p:spPr>
          <a:xfrm>
            <a:off x="2581275" y="5112689"/>
            <a:ext cx="2466975" cy="592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apparaitre les directions concernées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4F2EF-BF58-425B-B0CD-14C59E43D8C1}"/>
              </a:ext>
            </a:extLst>
          </p:cNvPr>
          <p:cNvSpPr/>
          <p:nvPr/>
        </p:nvSpPr>
        <p:spPr>
          <a:xfrm>
            <a:off x="272665" y="435188"/>
            <a:ext cx="3663609" cy="55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 (L) + Thomas + Artus</a:t>
            </a:r>
          </a:p>
        </p:txBody>
      </p:sp>
    </p:spTree>
    <p:extLst>
      <p:ext uri="{BB962C8B-B14F-4D97-AF65-F5344CB8AC3E}">
        <p14:creationId xmlns:p14="http://schemas.microsoft.com/office/powerpoint/2010/main" val="317243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191E7-D39C-2916-7809-3A6805EE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1C4830-17EF-9A41-D9A7-387C291005F2}"/>
              </a:ext>
            </a:extLst>
          </p:cNvPr>
          <p:cNvSpPr/>
          <p:nvPr/>
        </p:nvSpPr>
        <p:spPr>
          <a:xfrm>
            <a:off x="0" y="1155010"/>
            <a:ext cx="10691813" cy="940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614E0E-0D25-B7D7-7F99-923ACE08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65" y="-17508"/>
            <a:ext cx="10146482" cy="1242508"/>
          </a:xfrm>
        </p:spPr>
        <p:txBody>
          <a:bodyPr/>
          <a:lstStyle/>
          <a:p>
            <a:r>
              <a:rPr lang="en-US" dirty="0"/>
              <a:t>Strategic business challenges addressed with AI-powered solutions helping organizations make faster &amp; smarter decisions</a:t>
            </a:r>
            <a:endParaRPr lang="fr-FR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79BE6D6-9AD2-32BD-270C-9023A9EBADF3}"/>
              </a:ext>
            </a:extLst>
          </p:cNvPr>
          <p:cNvSpPr/>
          <p:nvPr/>
        </p:nvSpPr>
        <p:spPr>
          <a:xfrm>
            <a:off x="2950339" y="1695697"/>
            <a:ext cx="2458012" cy="36668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b="1" i="1" dirty="0" err="1"/>
              <a:t>Workforce</a:t>
            </a:r>
            <a:r>
              <a:rPr lang="fr-FR" sz="1700" b="1" i="1" dirty="0"/>
              <a:t> performance</a:t>
            </a:r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dirty="0"/>
          </a:p>
          <a:p>
            <a:pPr algn="ctr"/>
            <a:r>
              <a:rPr lang="en-US" dirty="0"/>
              <a:t>Uncover &amp; explain root causes of observed phenomena (ex:  disengagement)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2FEC6A-D597-5B01-5B67-1D61A6C4B854}"/>
              </a:ext>
            </a:extLst>
          </p:cNvPr>
          <p:cNvSpPr/>
          <p:nvPr/>
        </p:nvSpPr>
        <p:spPr>
          <a:xfrm>
            <a:off x="339340" y="1695697"/>
            <a:ext cx="2458011" cy="366687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 dirty="0"/>
              <a:t>External growth &amp; market development</a:t>
            </a:r>
            <a:endParaRPr lang="fr-FR" sz="1700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Prospection, Identify high-fit M&amp;A or partnership opportunities</a:t>
            </a:r>
            <a:endParaRPr lang="fr-FR" b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252083-D1C4-0A71-ABB0-893C5DCB0290}"/>
              </a:ext>
            </a:extLst>
          </p:cNvPr>
          <p:cNvSpPr/>
          <p:nvPr/>
        </p:nvSpPr>
        <p:spPr>
          <a:xfrm>
            <a:off x="8109919" y="1695697"/>
            <a:ext cx="2458011" cy="366687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b="1" i="1" dirty="0"/>
              <a:t>Risk &amp; compliance</a:t>
            </a:r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endParaRPr lang="fr-FR" i="1" dirty="0"/>
          </a:p>
          <a:p>
            <a:pPr algn="ctr"/>
            <a:br>
              <a:rPr lang="fr-FR" dirty="0"/>
            </a:br>
            <a:br>
              <a:rPr lang="fr-FR" dirty="0"/>
            </a:br>
            <a:endParaRPr lang="fr-FR" dirty="0"/>
          </a:p>
          <a:p>
            <a:pPr algn="ctr"/>
            <a:r>
              <a:rPr lang="en-US" dirty="0"/>
              <a:t>Detect outliers and fraud, alert on business failure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7A453D6-D9A9-5E3D-C4C6-62AAFB316365}"/>
              </a:ext>
            </a:extLst>
          </p:cNvPr>
          <p:cNvSpPr/>
          <p:nvPr/>
        </p:nvSpPr>
        <p:spPr>
          <a:xfrm>
            <a:off x="5561339" y="1684448"/>
            <a:ext cx="2458011" cy="36931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i="1" dirty="0">
                <a:solidFill>
                  <a:schemeClr val="bg1"/>
                </a:solidFill>
              </a:rPr>
              <a:t>Process &amp; Internal performance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Predict clients’ behavior, optimize targeting, forecast demand 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61B1E7E-FD47-C83F-5018-014001D5230D}"/>
              </a:ext>
            </a:extLst>
          </p:cNvPr>
          <p:cNvSpPr txBox="1"/>
          <p:nvPr/>
        </p:nvSpPr>
        <p:spPr>
          <a:xfrm>
            <a:off x="272666" y="1257455"/>
            <a:ext cx="2458010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Q-Hunter / Target AI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08B46E6-0B9A-FDA5-EF47-BA7D0CDFFA0D}"/>
              </a:ext>
            </a:extLst>
          </p:cNvPr>
          <p:cNvSpPr txBox="1"/>
          <p:nvPr/>
        </p:nvSpPr>
        <p:spPr>
          <a:xfrm>
            <a:off x="2836729" y="1257455"/>
            <a:ext cx="2677673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/>
                </a:solidFill>
              </a:rPr>
              <a:t>Q-</a:t>
            </a:r>
            <a:r>
              <a:rPr lang="fr-FR" b="1" dirty="0" err="1">
                <a:solidFill>
                  <a:schemeClr val="accent6"/>
                </a:solidFill>
              </a:rPr>
              <a:t>Worker</a:t>
            </a:r>
            <a:r>
              <a:rPr lang="fr-FR" b="1" dirty="0">
                <a:solidFill>
                  <a:schemeClr val="accent6"/>
                </a:solidFill>
              </a:rPr>
              <a:t> / </a:t>
            </a:r>
            <a:r>
              <a:rPr lang="fr-FR" b="1" dirty="0" err="1">
                <a:solidFill>
                  <a:schemeClr val="accent6"/>
                </a:solidFill>
              </a:rPr>
              <a:t>Perform</a:t>
            </a:r>
            <a:r>
              <a:rPr lang="fr-FR" b="1" dirty="0">
                <a:solidFill>
                  <a:schemeClr val="accent6"/>
                </a:solidFill>
              </a:rPr>
              <a:t> AI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31F6D9E-D2EE-DCA5-647B-DFB2F851DFC9}"/>
              </a:ext>
            </a:extLst>
          </p:cNvPr>
          <p:cNvSpPr txBox="1"/>
          <p:nvPr/>
        </p:nvSpPr>
        <p:spPr>
          <a:xfrm>
            <a:off x="5396718" y="1252020"/>
            <a:ext cx="2713201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Q-Booster / </a:t>
            </a:r>
            <a:r>
              <a:rPr lang="fr-FR" b="1" dirty="0" err="1">
                <a:solidFill>
                  <a:schemeClr val="accent1"/>
                </a:solidFill>
              </a:rPr>
              <a:t>Predict</a:t>
            </a:r>
            <a:r>
              <a:rPr lang="fr-FR" b="1" dirty="0">
                <a:solidFill>
                  <a:schemeClr val="accent1"/>
                </a:solidFill>
              </a:rPr>
              <a:t> AI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A0E2946-E25D-1D7B-2A61-C478984E6825}"/>
              </a:ext>
            </a:extLst>
          </p:cNvPr>
          <p:cNvSpPr txBox="1"/>
          <p:nvPr/>
        </p:nvSpPr>
        <p:spPr>
          <a:xfrm>
            <a:off x="8159192" y="1268312"/>
            <a:ext cx="2453853" cy="33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Q-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Protector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/ Shield AI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29B75EC-1BB2-4B65-B6B5-1B947BF96A5A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4F2EF-BF58-425B-B0CD-14C59E43D8C1}"/>
              </a:ext>
            </a:extLst>
          </p:cNvPr>
          <p:cNvSpPr/>
          <p:nvPr/>
        </p:nvSpPr>
        <p:spPr>
          <a:xfrm>
            <a:off x="0" y="-609030"/>
            <a:ext cx="3663609" cy="55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 (L) + Thomas + Artus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950E0-17DE-464F-AC32-006EEA861748}"/>
              </a:ext>
            </a:extLst>
          </p:cNvPr>
          <p:cNvSpPr/>
          <p:nvPr/>
        </p:nvSpPr>
        <p:spPr>
          <a:xfrm>
            <a:off x="409576" y="2898085"/>
            <a:ext cx="2321630" cy="9404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3"/>
                </a:solidFill>
              </a:rPr>
              <a:t>Corp </a:t>
            </a:r>
            <a:r>
              <a:rPr lang="fr-FR" sz="1200" dirty="0" err="1">
                <a:solidFill>
                  <a:schemeClr val="accent3"/>
                </a:solidFill>
              </a:rPr>
              <a:t>Development</a:t>
            </a:r>
            <a:r>
              <a:rPr lang="fr-FR" sz="1200" dirty="0">
                <a:solidFill>
                  <a:schemeClr val="accent3"/>
                </a:solidFill>
              </a:rPr>
              <a:t>, </a:t>
            </a:r>
            <a:r>
              <a:rPr lang="fr-FR" sz="1200" dirty="0" err="1">
                <a:solidFill>
                  <a:schemeClr val="accent3"/>
                </a:solidFill>
              </a:rPr>
              <a:t>Strategy</a:t>
            </a:r>
            <a:r>
              <a:rPr lang="fr-FR" sz="1200" dirty="0">
                <a:solidFill>
                  <a:schemeClr val="accent3"/>
                </a:solidFill>
              </a:rPr>
              <a:t>, Commercial, Busines Dev, </a:t>
            </a:r>
            <a:r>
              <a:rPr lang="fr-FR" sz="1200" dirty="0" err="1">
                <a:solidFill>
                  <a:schemeClr val="accent3"/>
                </a:solidFill>
              </a:rPr>
              <a:t>Purchasing</a:t>
            </a:r>
            <a:r>
              <a:rPr lang="fr-FR" sz="1200" dirty="0">
                <a:solidFill>
                  <a:schemeClr val="accent3"/>
                </a:solidFill>
              </a:rPr>
              <a:t> Dept, Marketing, </a:t>
            </a:r>
            <a:r>
              <a:rPr lang="fr-FR" sz="1200" dirty="0" err="1">
                <a:solidFill>
                  <a:schemeClr val="accent3"/>
                </a:solidFill>
              </a:rPr>
              <a:t>Financials</a:t>
            </a:r>
            <a:r>
              <a:rPr lang="fr-FR" sz="1200" dirty="0">
                <a:solidFill>
                  <a:schemeClr val="accent3"/>
                </a:solidFill>
              </a:rPr>
              <a:t>, M&amp;A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2D590-958C-42D2-A1F3-C1BAC0CF53EA}"/>
              </a:ext>
            </a:extLst>
          </p:cNvPr>
          <p:cNvSpPr txBox="1"/>
          <p:nvPr/>
        </p:nvSpPr>
        <p:spPr>
          <a:xfrm rot="16200000">
            <a:off x="-546544" y="4484786"/>
            <a:ext cx="1447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Use Cases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1417689-8E3E-4F3F-8A6B-3A86000C8B7B}"/>
              </a:ext>
            </a:extLst>
          </p:cNvPr>
          <p:cNvSpPr txBox="1"/>
          <p:nvPr/>
        </p:nvSpPr>
        <p:spPr>
          <a:xfrm rot="16200000">
            <a:off x="-591634" y="3214441"/>
            <a:ext cx="1522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Teams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ADDA54-E81A-46DA-AA24-45A57537353D}"/>
              </a:ext>
            </a:extLst>
          </p:cNvPr>
          <p:cNvSpPr/>
          <p:nvPr/>
        </p:nvSpPr>
        <p:spPr>
          <a:xfrm>
            <a:off x="3014751" y="2898084"/>
            <a:ext cx="2321630" cy="9404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3"/>
                </a:solidFill>
              </a:rPr>
              <a:t>HR, </a:t>
            </a:r>
            <a:r>
              <a:rPr lang="fr-FR" sz="1200" dirty="0" err="1">
                <a:solidFill>
                  <a:schemeClr val="accent3"/>
                </a:solidFill>
              </a:rPr>
              <a:t>Operationnals</a:t>
            </a:r>
            <a:r>
              <a:rPr lang="fr-FR" sz="1200" dirty="0">
                <a:solidFill>
                  <a:schemeClr val="accent3"/>
                </a:solidFill>
              </a:rPr>
              <a:t>, </a:t>
            </a:r>
            <a:r>
              <a:rPr lang="fr-FR" sz="1200" dirty="0" err="1">
                <a:solidFill>
                  <a:schemeClr val="accent3"/>
                </a:solidFill>
              </a:rPr>
              <a:t>Strategy</a:t>
            </a:r>
            <a:r>
              <a:rPr lang="fr-FR" sz="1200" dirty="0">
                <a:solidFill>
                  <a:schemeClr val="accent3"/>
                </a:solidFill>
              </a:rPr>
              <a:t>, </a:t>
            </a:r>
            <a:r>
              <a:rPr lang="fr-FR" sz="1200" dirty="0" err="1">
                <a:solidFill>
                  <a:schemeClr val="accent3"/>
                </a:solidFill>
              </a:rPr>
              <a:t>Financials</a:t>
            </a:r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32D010-F2B0-4D41-9149-51C19FAA74CC}"/>
              </a:ext>
            </a:extLst>
          </p:cNvPr>
          <p:cNvSpPr/>
          <p:nvPr/>
        </p:nvSpPr>
        <p:spPr>
          <a:xfrm>
            <a:off x="5629527" y="2898084"/>
            <a:ext cx="2321630" cy="9404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3"/>
                </a:solidFill>
              </a:rPr>
              <a:t>Marketing, Sales, CRM, CFO, </a:t>
            </a:r>
            <a:r>
              <a:rPr lang="fr-FR" sz="1200" dirty="0" err="1">
                <a:solidFill>
                  <a:schemeClr val="accent3"/>
                </a:solidFill>
              </a:rPr>
              <a:t>Operationnals</a:t>
            </a:r>
            <a:r>
              <a:rPr lang="fr-FR" sz="1200" dirty="0">
                <a:solidFill>
                  <a:schemeClr val="accent3"/>
                </a:solidFill>
              </a:rPr>
              <a:t>,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957A43-62F1-4BE3-B9B0-1A3776D4D943}"/>
              </a:ext>
            </a:extLst>
          </p:cNvPr>
          <p:cNvSpPr/>
          <p:nvPr/>
        </p:nvSpPr>
        <p:spPr>
          <a:xfrm>
            <a:off x="8178359" y="2898084"/>
            <a:ext cx="2321630" cy="9404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3"/>
                </a:solidFill>
              </a:rPr>
              <a:t>Risk, </a:t>
            </a:r>
            <a:r>
              <a:rPr lang="fr-FR" sz="1200" dirty="0" err="1">
                <a:solidFill>
                  <a:schemeClr val="accent3"/>
                </a:solidFill>
              </a:rPr>
              <a:t>Fraud</a:t>
            </a:r>
            <a:r>
              <a:rPr lang="fr-FR" sz="1200" dirty="0">
                <a:solidFill>
                  <a:schemeClr val="accent3"/>
                </a:solidFill>
              </a:rPr>
              <a:t>, Sales, CFO, </a:t>
            </a:r>
            <a:r>
              <a:rPr lang="fr-FR" sz="1200" dirty="0" err="1">
                <a:solidFill>
                  <a:schemeClr val="accent3"/>
                </a:solidFill>
              </a:rPr>
              <a:t>Operationnals</a:t>
            </a:r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07D91-ADE2-434C-83A7-D7B2869B921B}"/>
              </a:ext>
            </a:extLst>
          </p:cNvPr>
          <p:cNvSpPr/>
          <p:nvPr/>
        </p:nvSpPr>
        <p:spPr>
          <a:xfrm>
            <a:off x="3663609" y="-720028"/>
            <a:ext cx="1838325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Quinten Insight</a:t>
            </a:r>
          </a:p>
        </p:txBody>
      </p:sp>
    </p:spTree>
    <p:extLst>
      <p:ext uri="{BB962C8B-B14F-4D97-AF65-F5344CB8AC3E}">
        <p14:creationId xmlns:p14="http://schemas.microsoft.com/office/powerpoint/2010/main" val="45645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7F2B-74B1-0D6A-AD07-8376FF2E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AD58AD-4D98-485B-8ACD-CBFB8CF81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7898" y="1596090"/>
            <a:ext cx="2114558" cy="844872"/>
          </a:xfrm>
        </p:spPr>
        <p:txBody>
          <a:bodyPr/>
          <a:lstStyle/>
          <a:p>
            <a:r>
              <a:rPr lang="fr-FR" sz="2000" dirty="0" err="1"/>
              <a:t>GenAI</a:t>
            </a:r>
            <a:endParaRPr lang="fr-FR" sz="2000" dirty="0"/>
          </a:p>
          <a:p>
            <a:r>
              <a:rPr lang="fr-FR" dirty="0"/>
              <a:t>(LLM, RAG, NLP, OCR)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86C0E48-86E0-4B90-AEFE-1006C3308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2000" dirty="0"/>
              <a:t>Data Science</a:t>
            </a:r>
          </a:p>
          <a:p>
            <a:r>
              <a:rPr lang="fr-FR" dirty="0"/>
              <a:t>(</a:t>
            </a:r>
            <a:r>
              <a:rPr lang="fr-FR" dirty="0" err="1"/>
              <a:t>Supervised</a:t>
            </a:r>
            <a:r>
              <a:rPr lang="fr-FR" dirty="0"/>
              <a:t>/</a:t>
            </a:r>
            <a:r>
              <a:rPr lang="fr-FR" dirty="0" err="1"/>
              <a:t>Unsupervised</a:t>
            </a:r>
            <a:r>
              <a:rPr lang="fr-FR" dirty="0"/>
              <a:t> ML)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62754A2-82D1-4D7C-8284-9B877575A8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549" y="4659274"/>
            <a:ext cx="2396976" cy="844872"/>
          </a:xfrm>
        </p:spPr>
        <p:txBody>
          <a:bodyPr/>
          <a:lstStyle/>
          <a:p>
            <a:r>
              <a:rPr lang="fr-FR" sz="2000" dirty="0"/>
              <a:t>Insight </a:t>
            </a:r>
            <a:r>
              <a:rPr lang="fr-FR" sz="2000" dirty="0" err="1"/>
              <a:t>Specialist</a:t>
            </a:r>
            <a:endParaRPr lang="fr-FR" sz="2000" dirty="0"/>
          </a:p>
          <a:p>
            <a:r>
              <a:rPr lang="fr-FR" dirty="0"/>
              <a:t>Project Manager, </a:t>
            </a:r>
            <a:r>
              <a:rPr lang="fr-FR" dirty="0" err="1"/>
              <a:t>Sector</a:t>
            </a:r>
            <a:r>
              <a:rPr lang="fr-FR" dirty="0"/>
              <a:t> Experts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4F553F-8096-C59F-C393-CF25E3F41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72300" y="1637893"/>
            <a:ext cx="3146950" cy="1243012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+mj-lt"/>
              </a:rPr>
              <a:t>Our </a:t>
            </a:r>
            <a:r>
              <a:rPr lang="fr-FR" b="1" dirty="0" err="1">
                <a:solidFill>
                  <a:schemeClr val="accent5"/>
                </a:solidFill>
                <a:latin typeface="+mj-lt"/>
              </a:rPr>
              <a:t>skills</a:t>
            </a:r>
            <a:endParaRPr lang="fr-FR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555226ED-09F8-4AE3-8634-93E58389B7E8}"/>
              </a:ext>
            </a:extLst>
          </p:cNvPr>
          <p:cNvSpPr txBox="1">
            <a:spLocks/>
          </p:cNvSpPr>
          <p:nvPr/>
        </p:nvSpPr>
        <p:spPr>
          <a:xfrm>
            <a:off x="667635" y="4659274"/>
            <a:ext cx="2215083" cy="844872"/>
          </a:xfrm>
          <a:prstGeom prst="rect">
            <a:avLst/>
          </a:prstGeom>
        </p:spPr>
        <p:txBody>
          <a:bodyPr/>
          <a:lstStyle>
            <a:lvl1pPr marL="0" indent="0" algn="ctr" defTabSz="801929" rtl="0" eaLnBrk="1" latinLnBrk="0" hangingPunct="1">
              <a:lnSpc>
                <a:spcPct val="90000"/>
              </a:lnSpc>
              <a:spcBef>
                <a:spcPts val="877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Industrialisation</a:t>
            </a:r>
            <a:endParaRPr lang="fr-FR" sz="1800" dirty="0">
              <a:solidFill>
                <a:schemeClr val="tx1"/>
              </a:solidFill>
            </a:endParaRPr>
          </a:p>
          <a:p>
            <a:r>
              <a:rPr lang="fr-FR" b="0" dirty="0" err="1">
                <a:solidFill>
                  <a:schemeClr val="tx1"/>
                </a:solidFill>
              </a:rPr>
              <a:t>MLOps</a:t>
            </a:r>
            <a:r>
              <a:rPr lang="fr-FR" b="0" dirty="0">
                <a:solidFill>
                  <a:schemeClr val="tx1"/>
                </a:solidFill>
              </a:rPr>
              <a:t>, DevOps, UI/UX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5C6A872B-B0A8-4A4A-A6AB-3CEF42ACBA81}"/>
              </a:ext>
            </a:extLst>
          </p:cNvPr>
          <p:cNvSpPr txBox="1">
            <a:spLocks/>
          </p:cNvSpPr>
          <p:nvPr/>
        </p:nvSpPr>
        <p:spPr>
          <a:xfrm>
            <a:off x="7859357" y="4672976"/>
            <a:ext cx="2114558" cy="844872"/>
          </a:xfrm>
          <a:prstGeom prst="rect">
            <a:avLst/>
          </a:prstGeom>
        </p:spPr>
        <p:txBody>
          <a:bodyPr/>
          <a:lstStyle>
            <a:lvl1pPr marL="0" indent="0" algn="ctr" defTabSz="801929" rtl="0" eaLnBrk="1" latinLnBrk="0" hangingPunct="1">
              <a:lnSpc>
                <a:spcPct val="90000"/>
              </a:lnSpc>
              <a:spcBef>
                <a:spcPts val="877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Visualisation</a:t>
            </a:r>
          </a:p>
          <a:p>
            <a:r>
              <a:rPr lang="fr-FR" dirty="0" err="1">
                <a:solidFill>
                  <a:schemeClr val="tx1"/>
                </a:solidFill>
              </a:rPr>
              <a:t>PowerBI</a:t>
            </a:r>
            <a:r>
              <a:rPr lang="fr-FR" dirty="0">
                <a:solidFill>
                  <a:schemeClr val="tx1"/>
                </a:solidFill>
              </a:rPr>
              <a:t>, Tableaux</a:t>
            </a:r>
            <a:endParaRPr lang="fr-FR" sz="1050" dirty="0">
              <a:solidFill>
                <a:schemeClr val="tx1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FBD894CD-9186-4879-8895-4898A6A75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0195"/>
          <a:stretch/>
        </p:blipFill>
        <p:spPr>
          <a:xfrm>
            <a:off x="1319706" y="514665"/>
            <a:ext cx="1047750" cy="102618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084A0B7-B8A4-4418-852C-02F3FA2112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5499"/>
          <a:stretch/>
        </p:blipFill>
        <p:spPr>
          <a:xfrm>
            <a:off x="8392761" y="454280"/>
            <a:ext cx="1047750" cy="1086569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EDB5C-5D46-4673-BDFA-29A5D68E48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" t="11143" r="-13" b="11065"/>
          <a:stretch/>
        </p:blipFill>
        <p:spPr>
          <a:xfrm>
            <a:off x="1251301" y="3543278"/>
            <a:ext cx="1047750" cy="1000305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18ACA12-BE2B-48F3-9DAB-675C4D463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0195"/>
          <a:stretch/>
        </p:blipFill>
        <p:spPr>
          <a:xfrm>
            <a:off x="4821900" y="3517399"/>
            <a:ext cx="1047750" cy="1026184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5CF72A9B-DCF9-4D5D-A21C-BF5D99DAEA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4157"/>
          <a:stretch/>
        </p:blipFill>
        <p:spPr>
          <a:xfrm>
            <a:off x="8460831" y="3632147"/>
            <a:ext cx="897888" cy="9459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C07F77-7D64-4854-AF64-121E041AB9B5}"/>
              </a:ext>
            </a:extLst>
          </p:cNvPr>
          <p:cNvSpPr/>
          <p:nvPr/>
        </p:nvSpPr>
        <p:spPr>
          <a:xfrm>
            <a:off x="9238891" y="5504146"/>
            <a:ext cx="1302588" cy="47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E31A9F-E3CA-45E3-96FC-B543ED3DBA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49" y="656819"/>
            <a:ext cx="2271164" cy="844873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1DC1290D-CB1D-476B-9575-C72F32BDB89F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062EFA-6956-4C7E-AE01-2244FF569914}"/>
              </a:ext>
            </a:extLst>
          </p:cNvPr>
          <p:cNvSpPr/>
          <p:nvPr/>
        </p:nvSpPr>
        <p:spPr>
          <a:xfrm>
            <a:off x="10691813" y="-28620"/>
            <a:ext cx="2098766" cy="102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S’inspirer de la slide QH : plus de détails, plus de différenciant 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A8BBF-C1BC-4672-9798-37676876E5B8}"/>
              </a:ext>
            </a:extLst>
          </p:cNvPr>
          <p:cNvSpPr/>
          <p:nvPr/>
        </p:nvSpPr>
        <p:spPr>
          <a:xfrm>
            <a:off x="3609066" y="3167470"/>
            <a:ext cx="2562332" cy="102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« On a 5 d’avance techniquement » « du </a:t>
            </a:r>
            <a:r>
              <a:rPr lang="fr-FR" dirty="0" err="1"/>
              <a:t>Poc</a:t>
            </a:r>
            <a:r>
              <a:rPr lang="fr-FR" dirty="0"/>
              <a:t> à </a:t>
            </a:r>
            <a:r>
              <a:rPr lang="fr-FR" dirty="0" err="1"/>
              <a:t>l’indus</a:t>
            </a:r>
            <a:r>
              <a:rPr lang="fr-FR" dirty="0"/>
              <a:t> » etc… RAG / </a:t>
            </a:r>
            <a:r>
              <a:rPr lang="fr-FR" dirty="0" err="1"/>
              <a:t>GenAI</a:t>
            </a:r>
            <a:r>
              <a:rPr lang="fr-FR" dirty="0"/>
              <a:t> / </a:t>
            </a:r>
            <a:r>
              <a:rPr lang="fr-FR" dirty="0" err="1"/>
              <a:t>Agentic</a:t>
            </a:r>
            <a:r>
              <a:rPr lang="fr-FR" dirty="0"/>
              <a:t> 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5C4C2-BBFB-4977-A2DC-9AFD9569F42F}"/>
              </a:ext>
            </a:extLst>
          </p:cNvPr>
          <p:cNvSpPr/>
          <p:nvPr/>
        </p:nvSpPr>
        <p:spPr>
          <a:xfrm>
            <a:off x="-3543300" y="25853"/>
            <a:ext cx="3356245" cy="656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Ghita (L) + Artus</a:t>
            </a:r>
          </a:p>
        </p:txBody>
      </p:sp>
    </p:spTree>
    <p:extLst>
      <p:ext uri="{BB962C8B-B14F-4D97-AF65-F5344CB8AC3E}">
        <p14:creationId xmlns:p14="http://schemas.microsoft.com/office/powerpoint/2010/main" val="26666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48F77-C56F-76E4-DC68-3C607B02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B7274F2-A613-E121-5D8B-7B6E4432D0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1455" y="396750"/>
            <a:ext cx="5682656" cy="5682656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7B009CD5-57F9-EC8B-ECE9-3D1821FD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9" y="835073"/>
            <a:ext cx="3176151" cy="5196186"/>
          </a:xfrm>
          <a:prstGeom prst="rect">
            <a:avLst/>
          </a:prstGeom>
        </p:spPr>
      </p:pic>
      <p:pic>
        <p:nvPicPr>
          <p:cNvPr id="75" name="Image 74" descr="Une image contenant léger, toile&#10;&#10;Le contenu généré par l’IA peut être incorrect.">
            <a:extLst>
              <a:ext uri="{FF2B5EF4-FFF2-40B4-BE49-F238E27FC236}">
                <a16:creationId xmlns:a16="http://schemas.microsoft.com/office/drawing/2014/main" id="{147B8894-C681-EE40-34C1-E80594B71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-267" r="18575"/>
          <a:stretch>
            <a:fillRect/>
          </a:stretch>
        </p:blipFill>
        <p:spPr>
          <a:xfrm rot="5400000">
            <a:off x="-752378" y="710924"/>
            <a:ext cx="6079407" cy="465756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B07A021-06D7-A4C8-D1F0-382229BCA19D}"/>
              </a:ext>
            </a:extLst>
          </p:cNvPr>
          <p:cNvSpPr/>
          <p:nvPr/>
        </p:nvSpPr>
        <p:spPr>
          <a:xfrm>
            <a:off x="-45646" y="0"/>
            <a:ext cx="4657561" cy="6096522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19"/>
              <a:t>              ²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20CBD1E-4BE8-0295-F627-CC6B09ECC254}"/>
              </a:ext>
            </a:extLst>
          </p:cNvPr>
          <p:cNvSpPr/>
          <p:nvPr/>
        </p:nvSpPr>
        <p:spPr>
          <a:xfrm rot="5400000">
            <a:off x="3921276" y="4344294"/>
            <a:ext cx="2185574" cy="929351"/>
          </a:xfrm>
          <a:custGeom>
            <a:avLst/>
            <a:gdLst/>
            <a:ahLst/>
            <a:cxnLst/>
            <a:rect l="l" t="t" r="r" b="b"/>
            <a:pathLst>
              <a:path w="3249600" h="660506">
                <a:moveTo>
                  <a:pt x="0" y="0"/>
                </a:moveTo>
                <a:lnTo>
                  <a:pt x="3249600" y="0"/>
                </a:lnTo>
                <a:lnTo>
                  <a:pt x="3249600" y="660506"/>
                </a:lnTo>
                <a:lnTo>
                  <a:pt x="0" y="660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9317"/>
            </a:stretch>
          </a:blipFill>
        </p:spPr>
        <p:txBody>
          <a:bodyPr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19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DA2BE374-7E20-C51B-CDBA-304B6C5B6E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0195"/>
          <a:stretch/>
        </p:blipFill>
        <p:spPr>
          <a:xfrm>
            <a:off x="4844393" y="1122388"/>
            <a:ext cx="901772" cy="88321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919FD0F4-C0B4-DDC4-3C73-38E0345865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499"/>
          <a:stretch/>
        </p:blipFill>
        <p:spPr>
          <a:xfrm>
            <a:off x="5789907" y="2152354"/>
            <a:ext cx="781955" cy="81092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379F0879-C1CB-B70E-6472-EA7FC9F76C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3" t="11143" r="-13" b="11065"/>
          <a:stretch/>
        </p:blipFill>
        <p:spPr>
          <a:xfrm>
            <a:off x="5808823" y="3565553"/>
            <a:ext cx="781955" cy="746547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CEC69742-85C5-6A42-CA0D-AAEDB7A8EA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95"/>
          <a:stretch/>
        </p:blipFill>
        <p:spPr>
          <a:xfrm>
            <a:off x="4735780" y="4400974"/>
            <a:ext cx="901772" cy="883210"/>
          </a:xfrm>
          <a:prstGeom prst="rect">
            <a:avLst/>
          </a:prstGeom>
        </p:spPr>
      </p:pic>
      <p:grpSp>
        <p:nvGrpSpPr>
          <p:cNvPr id="35" name="Group 16">
            <a:extLst>
              <a:ext uri="{FF2B5EF4-FFF2-40B4-BE49-F238E27FC236}">
                <a16:creationId xmlns:a16="http://schemas.microsoft.com/office/drawing/2014/main" id="{0E82D663-D171-3DF8-796F-6E410F4B21D6}"/>
              </a:ext>
            </a:extLst>
          </p:cNvPr>
          <p:cNvGrpSpPr/>
          <p:nvPr/>
        </p:nvGrpSpPr>
        <p:grpSpPr>
          <a:xfrm>
            <a:off x="6348264" y="621701"/>
            <a:ext cx="3604152" cy="729274"/>
            <a:chOff x="38100" y="0"/>
            <a:chExt cx="5479808" cy="1589618"/>
          </a:xfrm>
        </p:grpSpPr>
        <p:sp>
          <p:nvSpPr>
            <p:cNvPr id="36" name="AutoShape 17">
              <a:extLst>
                <a:ext uri="{FF2B5EF4-FFF2-40B4-BE49-F238E27FC236}">
                  <a16:creationId xmlns:a16="http://schemas.microsoft.com/office/drawing/2014/main" id="{42A2DBC6-DFCD-7251-1B9B-FE4E29ABE4D2}"/>
                </a:ext>
              </a:extLst>
            </p:cNvPr>
            <p:cNvSpPr/>
            <p:nvPr/>
          </p:nvSpPr>
          <p:spPr>
            <a:xfrm>
              <a:off x="38100" y="0"/>
              <a:ext cx="0" cy="1589618"/>
            </a:xfrm>
            <a:prstGeom prst="line">
              <a:avLst/>
            </a:prstGeom>
            <a:ln w="76200">
              <a:solidFill>
                <a:srgbClr val="D8E0E2"/>
              </a:solidFill>
              <a:headEnd type="none" w="sm" len="sm"/>
              <a:tailEnd type="none" w="sm" len="sm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219"/>
            </a:p>
          </p:txBody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1644880A-B14F-C70C-413F-9B18932B2D3D}"/>
                </a:ext>
              </a:extLst>
            </p:cNvPr>
            <p:cNvSpPr txBox="1"/>
            <p:nvPr/>
          </p:nvSpPr>
          <p:spPr>
            <a:xfrm>
              <a:off x="374893" y="180975"/>
              <a:ext cx="5143015" cy="5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94"/>
                </a:lnSpc>
              </a:pPr>
              <a:r>
                <a:rPr lang="en-US" sz="1579" b="1">
                  <a:solidFill>
                    <a:schemeClr val="accent4">
                      <a:lumMod val="10000"/>
                    </a:scheme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GenAI</a:t>
              </a: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037B3C76-7F97-F778-4D16-7029524E7064}"/>
                </a:ext>
              </a:extLst>
            </p:cNvPr>
            <p:cNvSpPr txBox="1"/>
            <p:nvPr/>
          </p:nvSpPr>
          <p:spPr>
            <a:xfrm>
              <a:off x="374893" y="732367"/>
              <a:ext cx="5143015" cy="49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9"/>
                </a:lnSpc>
              </a:pPr>
              <a:r>
                <a:rPr lang="en-US" sz="1491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LLM, RAG, NLP, OCR, Agentic tools</a:t>
              </a:r>
            </a:p>
          </p:txBody>
        </p:sp>
      </p:grpSp>
      <p:grpSp>
        <p:nvGrpSpPr>
          <p:cNvPr id="43" name="Group 16">
            <a:extLst>
              <a:ext uri="{FF2B5EF4-FFF2-40B4-BE49-F238E27FC236}">
                <a16:creationId xmlns:a16="http://schemas.microsoft.com/office/drawing/2014/main" id="{184A3A81-D95B-A6F7-402D-7599CB19B91D}"/>
              </a:ext>
            </a:extLst>
          </p:cNvPr>
          <p:cNvGrpSpPr/>
          <p:nvPr/>
        </p:nvGrpSpPr>
        <p:grpSpPr>
          <a:xfrm>
            <a:off x="7152743" y="1836644"/>
            <a:ext cx="3604152" cy="729274"/>
            <a:chOff x="38100" y="0"/>
            <a:chExt cx="5479808" cy="1589618"/>
          </a:xfrm>
        </p:grpSpPr>
        <p:sp>
          <p:nvSpPr>
            <p:cNvPr id="44" name="AutoShape 17">
              <a:extLst>
                <a:ext uri="{FF2B5EF4-FFF2-40B4-BE49-F238E27FC236}">
                  <a16:creationId xmlns:a16="http://schemas.microsoft.com/office/drawing/2014/main" id="{2E841338-8560-0F80-1DEE-8028EF008A27}"/>
                </a:ext>
              </a:extLst>
            </p:cNvPr>
            <p:cNvSpPr/>
            <p:nvPr/>
          </p:nvSpPr>
          <p:spPr>
            <a:xfrm>
              <a:off x="38100" y="0"/>
              <a:ext cx="0" cy="1589618"/>
            </a:xfrm>
            <a:prstGeom prst="line">
              <a:avLst/>
            </a:prstGeom>
            <a:ln w="76200" cap="flat">
              <a:solidFill>
                <a:srgbClr val="C7D2D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219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8AC5F557-93C8-CA69-0BC8-643E3700CAA8}"/>
                </a:ext>
              </a:extLst>
            </p:cNvPr>
            <p:cNvSpPr txBox="1"/>
            <p:nvPr/>
          </p:nvSpPr>
          <p:spPr>
            <a:xfrm>
              <a:off x="374893" y="180975"/>
              <a:ext cx="5143015" cy="5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94"/>
                </a:lnSpc>
              </a:pPr>
              <a:r>
                <a:rPr lang="en-US" sz="1579" b="1">
                  <a:solidFill>
                    <a:schemeClr val="accent4">
                      <a:lumMod val="10000"/>
                    </a:scheme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</a:t>
              </a:r>
              <a:r>
                <a:rPr lang="en-US" sz="1579" b="1">
                  <a:solidFill>
                    <a:schemeClr val="accent4">
                      <a:lumMod val="10000"/>
                    </a:schemeClr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Science</a:t>
              </a: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240D1ECE-FF09-AD4C-FAC5-1CE0A539CE92}"/>
                </a:ext>
              </a:extLst>
            </p:cNvPr>
            <p:cNvSpPr txBox="1"/>
            <p:nvPr/>
          </p:nvSpPr>
          <p:spPr>
            <a:xfrm>
              <a:off x="374893" y="732367"/>
              <a:ext cx="5143015" cy="49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9"/>
                </a:lnSpc>
              </a:pPr>
              <a:r>
                <a:rPr lang="en-US" sz="1491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Supervised/Unsupervised ML</a:t>
              </a:r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529A2F5D-F00A-78BD-953C-43FB4BFA3E82}"/>
              </a:ext>
            </a:extLst>
          </p:cNvPr>
          <p:cNvGrpSpPr/>
          <p:nvPr/>
        </p:nvGrpSpPr>
        <p:grpSpPr>
          <a:xfrm>
            <a:off x="7152743" y="3466579"/>
            <a:ext cx="3604152" cy="729274"/>
            <a:chOff x="38100" y="0"/>
            <a:chExt cx="5479808" cy="1589618"/>
          </a:xfrm>
        </p:grpSpPr>
        <p:sp>
          <p:nvSpPr>
            <p:cNvPr id="60" name="AutoShape 17">
              <a:extLst>
                <a:ext uri="{FF2B5EF4-FFF2-40B4-BE49-F238E27FC236}">
                  <a16:creationId xmlns:a16="http://schemas.microsoft.com/office/drawing/2014/main" id="{527163E0-B0CE-46D9-B686-C7E79ACD9C6E}"/>
                </a:ext>
              </a:extLst>
            </p:cNvPr>
            <p:cNvSpPr/>
            <p:nvPr/>
          </p:nvSpPr>
          <p:spPr>
            <a:xfrm>
              <a:off x="38100" y="0"/>
              <a:ext cx="0" cy="1589618"/>
            </a:xfrm>
            <a:prstGeom prst="line">
              <a:avLst/>
            </a:prstGeom>
            <a:ln w="76200" cap="flat">
              <a:solidFill>
                <a:srgbClr val="9DB0B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219"/>
            </a:p>
          </p:txBody>
        </p:sp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4050B25D-9E7E-CF36-2EC7-46925EACDA27}"/>
                </a:ext>
              </a:extLst>
            </p:cNvPr>
            <p:cNvSpPr txBox="1"/>
            <p:nvPr/>
          </p:nvSpPr>
          <p:spPr>
            <a:xfrm>
              <a:off x="374893" y="180975"/>
              <a:ext cx="5143015" cy="5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94"/>
                </a:lnSpc>
              </a:pPr>
              <a:r>
                <a:rPr lang="en-US" sz="1579" b="1">
                  <a:solidFill>
                    <a:schemeClr val="accent4">
                      <a:lumMod val="10000"/>
                    </a:scheme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Insight Specialist </a:t>
              </a:r>
            </a:p>
          </p:txBody>
        </p:sp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C888E9F4-CEC5-E498-B0FC-D21E4C72522D}"/>
                </a:ext>
              </a:extLst>
            </p:cNvPr>
            <p:cNvSpPr txBox="1"/>
            <p:nvPr/>
          </p:nvSpPr>
          <p:spPr>
            <a:xfrm>
              <a:off x="374893" y="732367"/>
              <a:ext cx="5143015" cy="49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9"/>
                </a:lnSpc>
              </a:pPr>
              <a:r>
                <a:rPr lang="en-US" sz="1491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Project Manager, Sector Expert</a:t>
              </a:r>
            </a:p>
          </p:txBody>
        </p:sp>
      </p:grpSp>
      <p:grpSp>
        <p:nvGrpSpPr>
          <p:cNvPr id="63" name="Group 16">
            <a:extLst>
              <a:ext uri="{FF2B5EF4-FFF2-40B4-BE49-F238E27FC236}">
                <a16:creationId xmlns:a16="http://schemas.microsoft.com/office/drawing/2014/main" id="{44C8AB39-1643-A2CB-65B8-02C67C15DD06}"/>
              </a:ext>
            </a:extLst>
          </p:cNvPr>
          <p:cNvGrpSpPr/>
          <p:nvPr/>
        </p:nvGrpSpPr>
        <p:grpSpPr>
          <a:xfrm>
            <a:off x="6348264" y="5007873"/>
            <a:ext cx="3604152" cy="729274"/>
            <a:chOff x="38100" y="0"/>
            <a:chExt cx="5479808" cy="1589618"/>
          </a:xfrm>
        </p:grpSpPr>
        <p:sp>
          <p:nvSpPr>
            <p:cNvPr id="64" name="AutoShape 17">
              <a:extLst>
                <a:ext uri="{FF2B5EF4-FFF2-40B4-BE49-F238E27FC236}">
                  <a16:creationId xmlns:a16="http://schemas.microsoft.com/office/drawing/2014/main" id="{28D4F71B-079F-9767-CD98-3ECA34B4E746}"/>
                </a:ext>
              </a:extLst>
            </p:cNvPr>
            <p:cNvSpPr/>
            <p:nvPr/>
          </p:nvSpPr>
          <p:spPr>
            <a:xfrm>
              <a:off x="38100" y="0"/>
              <a:ext cx="0" cy="1589618"/>
            </a:xfrm>
            <a:prstGeom prst="line">
              <a:avLst/>
            </a:prstGeom>
            <a:ln w="76200" cap="flat">
              <a:solidFill>
                <a:srgbClr val="D8E0E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219"/>
            </a:p>
          </p:txBody>
        </p: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EA453D82-34F4-E9A0-B7E5-50570136DD3E}"/>
                </a:ext>
              </a:extLst>
            </p:cNvPr>
            <p:cNvSpPr txBox="1"/>
            <p:nvPr/>
          </p:nvSpPr>
          <p:spPr>
            <a:xfrm>
              <a:off x="374893" y="180975"/>
              <a:ext cx="5143015" cy="51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94"/>
                </a:lnSpc>
              </a:pPr>
              <a:r>
                <a:rPr lang="en-US" sz="1579" b="1">
                  <a:solidFill>
                    <a:schemeClr val="accent4">
                      <a:lumMod val="10000"/>
                    </a:schemeClr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Industrialization</a:t>
              </a:r>
            </a:p>
          </p:txBody>
        </p:sp>
        <p:sp>
          <p:nvSpPr>
            <p:cNvPr id="66" name="TextBox 19">
              <a:extLst>
                <a:ext uri="{FF2B5EF4-FFF2-40B4-BE49-F238E27FC236}">
                  <a16:creationId xmlns:a16="http://schemas.microsoft.com/office/drawing/2014/main" id="{57652877-EE60-2A42-E278-D1A7F5A13EA9}"/>
                </a:ext>
              </a:extLst>
            </p:cNvPr>
            <p:cNvSpPr txBox="1"/>
            <p:nvPr/>
          </p:nvSpPr>
          <p:spPr>
            <a:xfrm>
              <a:off x="374893" y="732367"/>
              <a:ext cx="5143015" cy="49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9"/>
                </a:lnSpc>
              </a:pPr>
              <a:r>
                <a:rPr lang="en-US" sz="1491" err="1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MLOps</a:t>
              </a:r>
              <a:r>
                <a:rPr lang="en-US" sz="1491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, DevOps, UI/UX</a:t>
              </a:r>
            </a:p>
          </p:txBody>
        </p:sp>
      </p:grpSp>
      <p:sp>
        <p:nvSpPr>
          <p:cNvPr id="69" name="Freeform 5">
            <a:extLst>
              <a:ext uri="{FF2B5EF4-FFF2-40B4-BE49-F238E27FC236}">
                <a16:creationId xmlns:a16="http://schemas.microsoft.com/office/drawing/2014/main" id="{F49C5B9B-F8B2-7364-54C9-39FB14CDFA4E}"/>
              </a:ext>
            </a:extLst>
          </p:cNvPr>
          <p:cNvSpPr/>
          <p:nvPr/>
        </p:nvSpPr>
        <p:spPr>
          <a:xfrm rot="5400000">
            <a:off x="3414130" y="1450011"/>
            <a:ext cx="2849747" cy="579233"/>
          </a:xfrm>
          <a:custGeom>
            <a:avLst/>
            <a:gdLst/>
            <a:ahLst/>
            <a:cxnLst/>
            <a:rect l="l" t="t" r="r" b="b"/>
            <a:pathLst>
              <a:path w="3249600" h="660506">
                <a:moveTo>
                  <a:pt x="0" y="0"/>
                </a:moveTo>
                <a:lnTo>
                  <a:pt x="3249600" y="0"/>
                </a:lnTo>
                <a:lnTo>
                  <a:pt x="3249600" y="660506"/>
                </a:lnTo>
                <a:lnTo>
                  <a:pt x="0" y="660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9317"/>
            </a:stretch>
          </a:blipFill>
        </p:spPr>
        <p:txBody>
          <a:bodyPr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19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83F2AE41-4969-C7CD-50C6-AEDE54CE9B4F}"/>
              </a:ext>
            </a:extLst>
          </p:cNvPr>
          <p:cNvSpPr/>
          <p:nvPr/>
        </p:nvSpPr>
        <p:spPr>
          <a:xfrm>
            <a:off x="3799930" y="2448104"/>
            <a:ext cx="1771095" cy="1764780"/>
          </a:xfrm>
          <a:custGeom>
            <a:avLst/>
            <a:gdLst/>
            <a:ahLst/>
            <a:cxnLst/>
            <a:rect l="l" t="t" r="r" b="b"/>
            <a:pathLst>
              <a:path w="2709369" h="2704443">
                <a:moveTo>
                  <a:pt x="0" y="0"/>
                </a:moveTo>
                <a:lnTo>
                  <a:pt x="2709370" y="0"/>
                </a:lnTo>
                <a:lnTo>
                  <a:pt x="2709370" y="2704444"/>
                </a:lnTo>
                <a:lnTo>
                  <a:pt x="0" y="2704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19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B9E570DE-AE02-ACE7-F212-07D3D926E1F1}"/>
              </a:ext>
            </a:extLst>
          </p:cNvPr>
          <p:cNvGrpSpPr/>
          <p:nvPr/>
        </p:nvGrpSpPr>
        <p:grpSpPr>
          <a:xfrm>
            <a:off x="3777555" y="2481007"/>
            <a:ext cx="1543665" cy="1543789"/>
            <a:chOff x="8743" y="18707"/>
            <a:chExt cx="812800" cy="784911"/>
          </a:xfrm>
        </p:grpSpPr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8D7A40C5-C9C0-4F22-BA79-52CFB7E59FDA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104179" tIns="104179" rIns="104179" bIns="104179" rtlCol="0" anchor="ctr"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525"/>
                </a:lnSpc>
              </a:pPr>
              <a:endParaRPr sz="1219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380074F-1AE6-BFAE-F284-B3F0AD0C6531}"/>
                </a:ext>
              </a:extLst>
            </p:cNvPr>
            <p:cNvSpPr/>
            <p:nvPr/>
          </p:nvSpPr>
          <p:spPr>
            <a:xfrm>
              <a:off x="8743" y="18707"/>
              <a:ext cx="812800" cy="78491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fr-FR"/>
              </a:defPPr>
              <a:lvl1pPr marL="0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301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0602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59031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1204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6505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1806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71072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24083" algn="l" defTabSz="706021" rtl="0" eaLnBrk="1" latinLnBrk="0" hangingPunct="1">
                <a:defRPr sz="13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219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99F6B6A3-EE9E-F4B7-59C3-328DAC37F385}"/>
              </a:ext>
            </a:extLst>
          </p:cNvPr>
          <p:cNvSpPr txBox="1"/>
          <p:nvPr/>
        </p:nvSpPr>
        <p:spPr>
          <a:xfrm>
            <a:off x="3541783" y="2855712"/>
            <a:ext cx="2015208" cy="764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46"/>
              </a:lnSpc>
              <a:spcBef>
                <a:spcPct val="0"/>
              </a:spcBef>
            </a:pPr>
            <a:r>
              <a:rPr lang="en-US" sz="2456" b="1" spc="-24">
                <a:solidFill>
                  <a:schemeClr val="accent5">
                    <a:lumMod val="75000"/>
                  </a:schemeClr>
                </a:solidFill>
                <a:latin typeface="+mj-lt"/>
                <a:ea typeface="Open Sans Bold"/>
                <a:cs typeface="Open Sans Bold"/>
                <a:sym typeface="Open Sans Bold"/>
              </a:rPr>
              <a:t>Our</a:t>
            </a:r>
            <a:r>
              <a:rPr lang="en-US" sz="2456" b="1" spc="-24">
                <a:solidFill>
                  <a:schemeClr val="accent5">
                    <a:lumMod val="75000"/>
                  </a:schemeClr>
                </a:solidFill>
                <a:latin typeface="Ariel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2946"/>
              </a:lnSpc>
              <a:spcBef>
                <a:spcPct val="0"/>
              </a:spcBef>
            </a:pPr>
            <a:r>
              <a:rPr lang="en-US" sz="2456" b="1" spc="-24">
                <a:solidFill>
                  <a:schemeClr val="accent5">
                    <a:lumMod val="75000"/>
                  </a:schemeClr>
                </a:solidFill>
                <a:latin typeface="+mj-lt"/>
                <a:ea typeface="Open Sans Bold"/>
                <a:cs typeface="Open Sans Bold"/>
                <a:sym typeface="Open Sans Bold"/>
              </a:rPr>
              <a:t>Skills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553721DC-5CAC-E303-324E-9702681A156A}"/>
              </a:ext>
            </a:extLst>
          </p:cNvPr>
          <p:cNvSpPr txBox="1"/>
          <p:nvPr/>
        </p:nvSpPr>
        <p:spPr>
          <a:xfrm>
            <a:off x="457200" y="868501"/>
            <a:ext cx="3349435" cy="27917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754">
                <a:solidFill>
                  <a:schemeClr val="bg1"/>
                </a:solidFill>
              </a:rPr>
              <a:t>At </a:t>
            </a:r>
            <a:r>
              <a:rPr lang="en-US" sz="1754" b="1">
                <a:solidFill>
                  <a:schemeClr val="bg1"/>
                </a:solidFill>
              </a:rPr>
              <a:t>Quinten Finance,</a:t>
            </a:r>
            <a:r>
              <a:rPr lang="en-US" sz="1754">
                <a:solidFill>
                  <a:schemeClr val="bg1"/>
                </a:solidFill>
              </a:rPr>
              <a:t> we build the bridge between </a:t>
            </a:r>
            <a:r>
              <a:rPr lang="en-US" sz="1754" b="1">
                <a:solidFill>
                  <a:schemeClr val="bg1"/>
                </a:solidFill>
              </a:rPr>
              <a:t>innovation </a:t>
            </a:r>
            <a:r>
              <a:rPr lang="en-US" sz="1754">
                <a:solidFill>
                  <a:schemeClr val="bg1"/>
                </a:solidFill>
              </a:rPr>
              <a:t>and </a:t>
            </a:r>
            <a:r>
              <a:rPr lang="en-US" sz="1754" b="1">
                <a:solidFill>
                  <a:schemeClr val="bg1"/>
                </a:solidFill>
              </a:rPr>
              <a:t>execution</a:t>
            </a:r>
            <a:r>
              <a:rPr lang="en-US" sz="1754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754">
                <a:solidFill>
                  <a:schemeClr val="bg1"/>
                </a:solidFill>
              </a:rPr>
              <a:t>Our teams combine </a:t>
            </a:r>
            <a:r>
              <a:rPr lang="en-US" sz="1754" b="1">
                <a:solidFill>
                  <a:schemeClr val="bg1"/>
                </a:solidFill>
              </a:rPr>
              <a:t>advanced AI expertise</a:t>
            </a:r>
            <a:r>
              <a:rPr lang="en-US" sz="1754">
                <a:solidFill>
                  <a:schemeClr val="bg1"/>
                </a:solidFill>
              </a:rPr>
              <a:t> with </a:t>
            </a:r>
            <a:r>
              <a:rPr lang="en-US" sz="1754" b="1">
                <a:solidFill>
                  <a:schemeClr val="bg1"/>
                </a:solidFill>
              </a:rPr>
              <a:t>strong delivery capabilities </a:t>
            </a:r>
            <a:r>
              <a:rPr lang="en-US" sz="1754">
                <a:solidFill>
                  <a:schemeClr val="bg1"/>
                </a:solidFill>
              </a:rPr>
              <a:t>to move from</a:t>
            </a:r>
            <a:r>
              <a:rPr lang="en-US" sz="1754" b="1">
                <a:solidFill>
                  <a:schemeClr val="bg1"/>
                </a:solidFill>
              </a:rPr>
              <a:t> PoC to scalable solutions</a:t>
            </a:r>
            <a:r>
              <a:rPr lang="en-US" sz="1754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US" sz="1754">
                <a:solidFill>
                  <a:schemeClr val="bg1"/>
                </a:solidFill>
              </a:rPr>
              <a:t>With a culture of </a:t>
            </a:r>
            <a:r>
              <a:rPr lang="en-US" sz="1754" b="1">
                <a:solidFill>
                  <a:schemeClr val="bg1"/>
                </a:solidFill>
              </a:rPr>
              <a:t>technical excellence </a:t>
            </a:r>
            <a:r>
              <a:rPr lang="en-US" sz="1754">
                <a:solidFill>
                  <a:schemeClr val="bg1"/>
                </a:solidFill>
              </a:rPr>
              <a:t>and </a:t>
            </a:r>
            <a:r>
              <a:rPr lang="en-US" sz="1754" b="1">
                <a:solidFill>
                  <a:schemeClr val="bg1"/>
                </a:solidFill>
              </a:rPr>
              <a:t>agility, </a:t>
            </a:r>
            <a:r>
              <a:rPr lang="en-US" sz="1754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Forme en L 89">
            <a:extLst>
              <a:ext uri="{FF2B5EF4-FFF2-40B4-BE49-F238E27FC236}">
                <a16:creationId xmlns:a16="http://schemas.microsoft.com/office/drawing/2014/main" id="{983CEE74-33B7-1802-2C6F-39ABC94693D9}"/>
              </a:ext>
            </a:extLst>
          </p:cNvPr>
          <p:cNvSpPr/>
          <p:nvPr/>
        </p:nvSpPr>
        <p:spPr>
          <a:xfrm>
            <a:off x="256269" y="4873971"/>
            <a:ext cx="288493" cy="412741"/>
          </a:xfrm>
          <a:prstGeom prst="corner">
            <a:avLst>
              <a:gd name="adj1" fmla="val 22055"/>
              <a:gd name="adj2" fmla="val 207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219"/>
          </a:p>
        </p:txBody>
      </p:sp>
      <p:sp>
        <p:nvSpPr>
          <p:cNvPr id="91" name="Forme en L 90">
            <a:extLst>
              <a:ext uri="{FF2B5EF4-FFF2-40B4-BE49-F238E27FC236}">
                <a16:creationId xmlns:a16="http://schemas.microsoft.com/office/drawing/2014/main" id="{9FB69107-E68F-C954-8C12-BCDD1898CF52}"/>
              </a:ext>
            </a:extLst>
          </p:cNvPr>
          <p:cNvSpPr/>
          <p:nvPr/>
        </p:nvSpPr>
        <p:spPr>
          <a:xfrm flipH="1" flipV="1">
            <a:off x="3815210" y="621701"/>
            <a:ext cx="288493" cy="412741"/>
          </a:xfrm>
          <a:prstGeom prst="corner">
            <a:avLst>
              <a:gd name="adj1" fmla="val 22055"/>
              <a:gd name="adj2" fmla="val 20740"/>
            </a:avLst>
          </a:prstGeom>
          <a:solidFill>
            <a:schemeClr val="accent4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301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602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9031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204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505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1806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1072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24083" algn="l" defTabSz="706021" rtl="0" eaLnBrk="1" latinLnBrk="0" hangingPunct="1">
              <a:defRPr sz="1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219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9D191B-DE21-AFED-F8FF-26B7649847D1}"/>
              </a:ext>
            </a:extLst>
          </p:cNvPr>
          <p:cNvSpPr txBox="1"/>
          <p:nvPr/>
        </p:nvSpPr>
        <p:spPr>
          <a:xfrm>
            <a:off x="457053" y="3518087"/>
            <a:ext cx="3315719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50">
                <a:solidFill>
                  <a:schemeClr val="bg1"/>
                </a:solidFill>
              </a:rPr>
              <a:t>a </a:t>
            </a:r>
            <a:r>
              <a:rPr lang="en-US" sz="1750" b="1">
                <a:solidFill>
                  <a:schemeClr val="bg1"/>
                </a:solidFill>
              </a:rPr>
              <a:t>five-year lead in technological advance, </a:t>
            </a:r>
            <a:r>
              <a:rPr lang="en-US" sz="1750">
                <a:solidFill>
                  <a:schemeClr val="bg1"/>
                </a:solidFill>
              </a:rPr>
              <a:t>we</a:t>
            </a:r>
            <a:endParaRPr lang="fr-FR" sz="175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1EA889-8300-A5E8-BFCB-70D02EDE3AC6}"/>
              </a:ext>
            </a:extLst>
          </p:cNvPr>
          <p:cNvSpPr txBox="1"/>
          <p:nvPr/>
        </p:nvSpPr>
        <p:spPr>
          <a:xfrm>
            <a:off x="440181" y="4057041"/>
            <a:ext cx="33461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50">
                <a:solidFill>
                  <a:schemeClr val="bg1"/>
                </a:solidFill>
              </a:rPr>
              <a:t>consistently deliver </a:t>
            </a:r>
            <a:r>
              <a:rPr lang="en-US" sz="1750" b="1">
                <a:solidFill>
                  <a:schemeClr val="bg1"/>
                </a:solidFill>
              </a:rPr>
              <a:t>AI systems </a:t>
            </a:r>
            <a:r>
              <a:rPr lang="en-US" sz="1750">
                <a:solidFill>
                  <a:schemeClr val="bg1"/>
                </a:solidFill>
              </a:rPr>
              <a:t>that</a:t>
            </a:r>
            <a:r>
              <a:rPr lang="en-US" sz="1750" b="1">
                <a:solidFill>
                  <a:schemeClr val="bg1"/>
                </a:solidFill>
              </a:rPr>
              <a:t> last, perform, </a:t>
            </a:r>
            <a:r>
              <a:rPr lang="en-US" sz="1750">
                <a:solidFill>
                  <a:schemeClr val="bg1"/>
                </a:solidFill>
              </a:rPr>
              <a:t>and</a:t>
            </a:r>
            <a:r>
              <a:rPr lang="en-US" sz="1750" b="1">
                <a:solidFill>
                  <a:schemeClr val="bg1"/>
                </a:solidFill>
              </a:rPr>
              <a:t> create impact</a:t>
            </a:r>
            <a:r>
              <a:rPr lang="en-US" sz="1750">
                <a:solidFill>
                  <a:schemeClr val="bg1"/>
                </a:solidFill>
              </a:rPr>
              <a:t>.</a:t>
            </a:r>
          </a:p>
          <a:p>
            <a:endParaRPr lang="fr-FR" sz="1750"/>
          </a:p>
        </p:txBody>
      </p:sp>
    </p:spTree>
    <p:extLst>
      <p:ext uri="{BB962C8B-B14F-4D97-AF65-F5344CB8AC3E}">
        <p14:creationId xmlns:p14="http://schemas.microsoft.com/office/powerpoint/2010/main" val="350259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0">
            <a:extLst>
              <a:ext uri="{FF2B5EF4-FFF2-40B4-BE49-F238E27FC236}">
                <a16:creationId xmlns:a16="http://schemas.microsoft.com/office/drawing/2014/main" id="{4312CC92-5931-CC84-3A88-DB43E7ED0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368" y="1416526"/>
            <a:ext cx="1582400" cy="145441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1416C71-3B85-6CFC-BD79-DAC3CC3B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20" y="337313"/>
            <a:ext cx="5858681" cy="1132107"/>
          </a:xfrm>
        </p:spPr>
        <p:txBody>
          <a:bodyPr>
            <a:noAutofit/>
          </a:bodyPr>
          <a:lstStyle/>
          <a:p>
            <a:pPr algn="just"/>
            <a:r>
              <a:rPr lang="en-GB" sz="2456">
                <a:solidFill>
                  <a:schemeClr val="bg1"/>
                </a:solidFill>
              </a:rPr>
              <a:t>A Team of Highly Skilled AI/GenAI Pioneers and Healthcare Data Scientists </a:t>
            </a:r>
            <a:endParaRPr lang="en-GB" sz="2456">
              <a:solidFill>
                <a:schemeClr val="bg1"/>
              </a:solidFill>
              <a:latin typeface="Malinton ExtLt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40B6C9-B13A-FFD2-68D7-6AA6C588714B}"/>
              </a:ext>
            </a:extLst>
          </p:cNvPr>
          <p:cNvSpPr txBox="1"/>
          <p:nvPr/>
        </p:nvSpPr>
        <p:spPr>
          <a:xfrm>
            <a:off x="141965" y="2547406"/>
            <a:ext cx="1798262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Scientists GenAI experts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ML Engineers</a:t>
            </a:r>
            <a:b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</a:b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ML Ops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B38E8B-BA42-51A4-8025-BC7FD6AD0F3A}"/>
              </a:ext>
            </a:extLst>
          </p:cNvPr>
          <p:cNvSpPr txBox="1"/>
          <p:nvPr/>
        </p:nvSpPr>
        <p:spPr>
          <a:xfrm>
            <a:off x="595316" y="1145317"/>
            <a:ext cx="2707044" cy="30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Biomedical consultants</a:t>
            </a:r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CD966A0B-13C9-E4A8-548D-F857B9B19120}"/>
              </a:ext>
            </a:extLst>
          </p:cNvPr>
          <p:cNvSpPr txBox="1"/>
          <p:nvPr/>
        </p:nvSpPr>
        <p:spPr>
          <a:xfrm>
            <a:off x="1948838" y="475218"/>
            <a:ext cx="2225217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Project Managers &amp; Consultants</a:t>
            </a:r>
          </a:p>
        </p:txBody>
      </p:sp>
      <p:sp>
        <p:nvSpPr>
          <p:cNvPr id="12" name="ZoneTexte 10">
            <a:extLst>
              <a:ext uri="{FF2B5EF4-FFF2-40B4-BE49-F238E27FC236}">
                <a16:creationId xmlns:a16="http://schemas.microsoft.com/office/drawing/2014/main" id="{DBB4E5CE-1986-55C6-024B-03E88FFE26D9}"/>
              </a:ext>
            </a:extLst>
          </p:cNvPr>
          <p:cNvSpPr txBox="1"/>
          <p:nvPr/>
        </p:nvSpPr>
        <p:spPr>
          <a:xfrm>
            <a:off x="191900" y="3969556"/>
            <a:ext cx="1798262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engineers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Developers</a:t>
            </a: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4619140E-07F9-0146-DABB-0CE3779B786A}"/>
              </a:ext>
            </a:extLst>
          </p:cNvPr>
          <p:cNvSpPr txBox="1"/>
          <p:nvPr/>
        </p:nvSpPr>
        <p:spPr>
          <a:xfrm>
            <a:off x="2331396" y="4346171"/>
            <a:ext cx="1573412" cy="30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KOLs</a:t>
            </a:r>
          </a:p>
        </p:txBody>
      </p:sp>
      <p:sp>
        <p:nvSpPr>
          <p:cNvPr id="14" name="ZoneTexte 10">
            <a:extLst>
              <a:ext uri="{FF2B5EF4-FFF2-40B4-BE49-F238E27FC236}">
                <a16:creationId xmlns:a16="http://schemas.microsoft.com/office/drawing/2014/main" id="{106DEA6E-5CD6-5049-D37C-5456BC80024C}"/>
              </a:ext>
            </a:extLst>
          </p:cNvPr>
          <p:cNvSpPr txBox="1"/>
          <p:nvPr/>
        </p:nvSpPr>
        <p:spPr>
          <a:xfrm>
            <a:off x="1" y="5097241"/>
            <a:ext cx="4267815" cy="940441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effectLst/>
        </p:spPr>
        <p:txBody>
          <a:bodyPr wrap="square" lIns="31570" tIns="31570" rIns="31570" bIns="31570" anchor="ctr">
            <a:noAutofit/>
          </a:bodyPr>
          <a:lstStyle/>
          <a:p>
            <a:pPr marL="3133" algn="ctr" defTabSz="601447">
              <a:spcBef>
                <a:spcPts val="25"/>
              </a:spcBef>
              <a:buClr>
                <a:srgbClr val="000000"/>
              </a:buClr>
              <a:defRPr/>
            </a:pP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50+</a:t>
            </a:r>
            <a:r>
              <a:rPr lang="en-GB" sz="1403" kern="0" spc="-15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healthcare</a:t>
            </a:r>
            <a:r>
              <a:rPr lang="en-GB" sz="1403" kern="0" spc="-1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passionate people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with 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a set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of 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complementary</a:t>
            </a:r>
            <a:r>
              <a:rPr lang="en-GB" sz="1403" kern="0" spc="-25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 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skills and expertise in RWD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A118A77-1268-83B7-205C-757EF81F9BB5}"/>
              </a:ext>
            </a:extLst>
          </p:cNvPr>
          <p:cNvSpPr txBox="1"/>
          <p:nvPr/>
        </p:nvSpPr>
        <p:spPr>
          <a:xfrm>
            <a:off x="4846329" y="2764942"/>
            <a:ext cx="5348250" cy="2303490"/>
          </a:xfrm>
          <a:prstGeom prst="rect">
            <a:avLst/>
          </a:prstGeom>
          <a:noFill/>
          <a:ln>
            <a:noFill/>
          </a:ln>
        </p:spPr>
        <p:txBody>
          <a:bodyPr wrap="square" lIns="63141" tIns="31570" rIns="63141" bIns="31570" anchor="ctr">
            <a:noAutofit/>
          </a:bodyPr>
          <a:lstStyle>
            <a:defPPr>
              <a:defRPr lang="fr-FR"/>
            </a:defPPr>
            <a:lvl1pPr algn="just">
              <a:lnSpc>
                <a:spcPct val="150000"/>
              </a:lnSpc>
              <a:defRPr sz="2400">
                <a:solidFill>
                  <a:schemeClr val="bg1"/>
                </a:solidFill>
                <a:latin typeface="Montserrat SemiBold" panose="00000700000000000000" pitchFamily="2" charset="0"/>
                <a:ea typeface="Roboto Black"/>
                <a:cs typeface="Roboto Black"/>
              </a:defRPr>
            </a:lvl1pPr>
          </a:lstStyle>
          <a:p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Quinten Health has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consistently nurtured data science pioneers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who are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now leading data and AI strategies 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at the heart of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pharmaceutical giants, healthcare disruptors, and global consultancies 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— actively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shaping the future of real-world evidence, medical data platforms, and AI-driven innovation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.</a:t>
            </a:r>
          </a:p>
        </p:txBody>
      </p:sp>
      <p:sp>
        <p:nvSpPr>
          <p:cNvPr id="17" name="Parenthèses 16">
            <a:extLst>
              <a:ext uri="{FF2B5EF4-FFF2-40B4-BE49-F238E27FC236}">
                <a16:creationId xmlns:a16="http://schemas.microsoft.com/office/drawing/2014/main" id="{B9CA4D8D-C1A9-0D53-3B0A-CB57FAC61FAB}"/>
              </a:ext>
            </a:extLst>
          </p:cNvPr>
          <p:cNvSpPr/>
          <p:nvPr/>
        </p:nvSpPr>
        <p:spPr>
          <a:xfrm>
            <a:off x="4638208" y="2736132"/>
            <a:ext cx="5764493" cy="2361109"/>
          </a:xfrm>
          <a:prstGeom prst="bracketPair">
            <a:avLst>
              <a:gd name="adj" fmla="val 5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87">
              <a:latin typeface="Source Sans Pro Light" panose="020B0403030403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566439-33DB-7102-B442-FD558A9B5764}"/>
              </a:ext>
            </a:extLst>
          </p:cNvPr>
          <p:cNvSpPr txBox="1"/>
          <p:nvPr/>
        </p:nvSpPr>
        <p:spPr>
          <a:xfrm>
            <a:off x="324906" y="1800667"/>
            <a:ext cx="2707044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Analysts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Biostatisticians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28040-91CA-3120-FAFF-48B242E0776E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bg1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pic>
        <p:nvPicPr>
          <p:cNvPr id="16" name="Graphic 34">
            <a:extLst>
              <a:ext uri="{FF2B5EF4-FFF2-40B4-BE49-F238E27FC236}">
                <a16:creationId xmlns:a16="http://schemas.microsoft.com/office/drawing/2014/main" id="{E9FF7612-7742-E9E7-CB84-BFA381D86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556" y="1780051"/>
            <a:ext cx="950023" cy="72736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52C8D7-5900-1F0E-8C17-EAE23F9F9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032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4A828-87F5-41C0-BD88-6C1C5AFC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27130" y="1617344"/>
            <a:ext cx="9581073" cy="892313"/>
          </a:xfrm>
        </p:spPr>
        <p:txBody>
          <a:bodyPr/>
          <a:lstStyle/>
          <a:p>
            <a:r>
              <a:rPr lang="fr-FR" err="1"/>
              <a:t>Quinten</a:t>
            </a:r>
            <a:r>
              <a:rPr lang="fr-FR" dirty="0"/>
              <a:t> en synergie avec l’</a:t>
            </a:r>
            <a:r>
              <a:rPr lang="fr-FR" dirty="0" err="1"/>
              <a:t>éco-système</a:t>
            </a:r>
            <a:r>
              <a:rPr lang="fr-FR" dirty="0"/>
              <a:t> Français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59D1555-EF4B-4F59-8110-112848135DD9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5A9D0-C237-410D-9BF1-C5CFF2B1EAC4}"/>
              </a:ext>
            </a:extLst>
          </p:cNvPr>
          <p:cNvSpPr/>
          <p:nvPr/>
        </p:nvSpPr>
        <p:spPr>
          <a:xfrm>
            <a:off x="-10231483" y="3072111"/>
            <a:ext cx="3448594" cy="1108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Souverainté</a:t>
            </a:r>
            <a:r>
              <a:rPr lang="fr-FR" dirty="0"/>
              <a:t> : OVH, Mistral, BPI,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D3311-6690-43BE-B9BA-E5351D17D687}"/>
              </a:ext>
            </a:extLst>
          </p:cNvPr>
          <p:cNvSpPr/>
          <p:nvPr/>
        </p:nvSpPr>
        <p:spPr>
          <a:xfrm>
            <a:off x="-5763986" y="3011151"/>
            <a:ext cx="3344092" cy="1663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Recrutement top </a:t>
            </a:r>
            <a:r>
              <a:rPr lang="fr-FR" dirty="0" err="1"/>
              <a:t>écols</a:t>
            </a:r>
            <a:r>
              <a:rPr lang="fr-FR" dirty="0"/>
              <a:t> d’ingénieurs FR + partenariat </a:t>
            </a:r>
            <a:r>
              <a:rPr lang="fr-FR" dirty="0" err="1"/>
              <a:t>Essec</a:t>
            </a:r>
            <a:r>
              <a:rPr lang="fr-FR" dirty="0"/>
              <a:t>, X/HEC (trop vieux?) , JDZ et le </a:t>
            </a:r>
            <a:r>
              <a:rPr lang="fr-FR" dirty="0" err="1"/>
              <a:t>super-calculateur</a:t>
            </a:r>
            <a:r>
              <a:rPr lang="fr-FR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360EE-7C28-4A23-B82B-88E1E6FA4DA9}"/>
              </a:ext>
            </a:extLst>
          </p:cNvPr>
          <p:cNvSpPr/>
          <p:nvPr/>
        </p:nvSpPr>
        <p:spPr>
          <a:xfrm>
            <a:off x="-9430294" y="4944454"/>
            <a:ext cx="1915885" cy="74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Partenariat : Topics? Studia?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EF438-B10B-437A-8CD9-4461DEC4E42D}"/>
              </a:ext>
            </a:extLst>
          </p:cNvPr>
          <p:cNvSpPr/>
          <p:nvPr/>
        </p:nvSpPr>
        <p:spPr>
          <a:xfrm>
            <a:off x="-3004457" y="-52116"/>
            <a:ext cx="2543175" cy="67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Simon + Artus (L)</a:t>
            </a:r>
          </a:p>
        </p:txBody>
      </p:sp>
    </p:spTree>
    <p:extLst>
      <p:ext uri="{BB962C8B-B14F-4D97-AF65-F5344CB8AC3E}">
        <p14:creationId xmlns:p14="http://schemas.microsoft.com/office/powerpoint/2010/main" val="139330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8AAA-32F8-82E2-3E4A-7C991095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397" y="1446026"/>
            <a:ext cx="5645277" cy="1723516"/>
          </a:xfrm>
        </p:spPr>
        <p:txBody>
          <a:bodyPr>
            <a:noAutofit/>
          </a:bodyPr>
          <a:lstStyle/>
          <a:p>
            <a:r>
              <a:rPr lang="en-GB" dirty="0">
                <a:latin typeface="Malinton SemBd" pitchFamily="50" charset="0"/>
                <a:cs typeface="Arial"/>
              </a:rPr>
              <a:t>SMARTER DECISIONS – MEASURABLE RESULTS</a:t>
            </a:r>
            <a:br>
              <a:rPr lang="en-GB" dirty="0">
                <a:latin typeface="Malinton SemBd" pitchFamily="50" charset="0"/>
                <a:cs typeface="Arial"/>
              </a:rPr>
            </a:br>
            <a:r>
              <a:rPr lang="en-GB" sz="2400" i="1" dirty="0">
                <a:latin typeface="Malinton SemBd" pitchFamily="50" charset="0"/>
                <a:cs typeface="Arial"/>
              </a:rPr>
              <a:t>Powered by AI</a:t>
            </a:r>
            <a:endParaRPr lang="en-GB" sz="2456" i="1" dirty="0">
              <a:latin typeface="Malinton SemBd" pitchFamily="50" charset="0"/>
              <a:sym typeface="+mn-lt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EA50F5-E623-2EF2-46ED-D7B97F042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397" y="3169542"/>
            <a:ext cx="5645277" cy="893415"/>
          </a:xfrm>
        </p:spPr>
        <p:txBody>
          <a:bodyPr anchor="ctr">
            <a:normAutofit/>
          </a:bodyPr>
          <a:lstStyle/>
          <a:p>
            <a:r>
              <a:rPr lang="en-GB" sz="2105" dirty="0">
                <a:latin typeface="Malinton SemBd" pitchFamily="50" charset="0"/>
              </a:rPr>
              <a:t>Quinten Services Capabilities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B7CCCD-C1DF-B677-9E5A-815C49C577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0780" y="4300042"/>
            <a:ext cx="2372512" cy="235513"/>
          </a:xfrm>
        </p:spPr>
        <p:txBody>
          <a:bodyPr anchor="ctr">
            <a:normAutofit fontScale="85000" lnSpcReduction="20000"/>
          </a:bodyPr>
          <a:lstStyle/>
          <a:p>
            <a:r>
              <a:rPr lang="en-GB" noProof="0" dirty="0" err="1">
                <a:latin typeface="Source Sans Pro Black" panose="020B0803030403020204" pitchFamily="34" charset="0"/>
                <a:cs typeface="Circular Std Bold" panose="020B0804020101010102" pitchFamily="34" charset="0"/>
                <a:sym typeface="+mn-lt"/>
              </a:rPr>
              <a:t>Octobre</a:t>
            </a:r>
            <a:r>
              <a:rPr lang="en-GB" noProof="0">
                <a:latin typeface="Source Sans Pro Black" panose="020B0803030403020204" pitchFamily="34" charset="0"/>
                <a:cs typeface="Circular Std Bold" panose="020B0804020101010102" pitchFamily="34" charset="0"/>
                <a:sym typeface="+mn-lt"/>
              </a:rPr>
              <a:t> 2025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B0BC55D3-72E0-D1EA-DEF7-169969477A70}"/>
              </a:ext>
            </a:extLst>
          </p:cNvPr>
          <p:cNvSpPr txBox="1">
            <a:spLocks/>
          </p:cNvSpPr>
          <p:nvPr/>
        </p:nvSpPr>
        <p:spPr>
          <a:xfrm>
            <a:off x="-705988" y="3619931"/>
            <a:ext cx="5390020" cy="1595735"/>
          </a:xfrm>
          <a:prstGeom prst="rect">
            <a:avLst/>
          </a:prstGeom>
        </p:spPr>
        <p:txBody>
          <a:bodyPr vert="horz" lIns="80189" tIns="40094" rIns="80189" bIns="40094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Medium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inton" pitchFamily="50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inton" pitchFamily="50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inton" pitchFamily="50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inton" pitchFamily="50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5" b="1">
              <a:latin typeface="Source Sans Pro Light" panose="020B0403030403020204" pitchFamily="34" charset="0"/>
              <a:ea typeface="Source Sans Pro Light" panose="020B0403030403020204" pitchFamily="34" charset="0"/>
              <a:cs typeface="+mn-lt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79799-FE13-EF7F-4F8B-FE1AA8F2EC56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bg1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D073B8-5947-15FD-F9AE-5938F2709E75}"/>
              </a:ext>
            </a:extLst>
          </p:cNvPr>
          <p:cNvSpPr/>
          <p:nvPr/>
        </p:nvSpPr>
        <p:spPr>
          <a:xfrm>
            <a:off x="6444787" y="4535556"/>
            <a:ext cx="2268504" cy="1350821"/>
          </a:xfrm>
          <a:prstGeom prst="rect">
            <a:avLst/>
          </a:prstGeom>
          <a:solidFill>
            <a:srgbClr val="FF92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7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8D48F-1A74-EA92-186B-726446123B51}"/>
              </a:ext>
            </a:extLst>
          </p:cNvPr>
          <p:cNvSpPr/>
          <p:nvPr/>
        </p:nvSpPr>
        <p:spPr>
          <a:xfrm>
            <a:off x="7116417" y="675861"/>
            <a:ext cx="1717482" cy="532737"/>
          </a:xfrm>
          <a:prstGeom prst="rect">
            <a:avLst/>
          </a:prstGeom>
          <a:solidFill>
            <a:srgbClr val="FF92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12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DBD41E-12E8-4553-B613-BE9F0931241D}"/>
              </a:ext>
            </a:extLst>
          </p:cNvPr>
          <p:cNvSpPr/>
          <p:nvPr/>
        </p:nvSpPr>
        <p:spPr>
          <a:xfrm>
            <a:off x="7135518" y="0"/>
            <a:ext cx="3556295" cy="6048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F6876DA-A6A0-47C3-A38D-BBF0B2803C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5370" y="1353433"/>
            <a:ext cx="2458799" cy="4047907"/>
          </a:xfrm>
        </p:spPr>
        <p:txBody>
          <a:bodyPr/>
          <a:lstStyle/>
          <a:p>
            <a:pPr algn="ctr"/>
            <a:r>
              <a:rPr lang="en-US" dirty="0"/>
              <a:t>… with complex, high-volume data in constrained and regulated environments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59D1555-EF4B-4F59-8110-112848135DD9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3C716-75A9-4095-B55F-AACD913D2E5A}"/>
              </a:ext>
            </a:extLst>
          </p:cNvPr>
          <p:cNvSpPr/>
          <p:nvPr/>
        </p:nvSpPr>
        <p:spPr>
          <a:xfrm>
            <a:off x="0" y="-938198"/>
            <a:ext cx="3362325" cy="962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 (L) + Simon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B087438-18CB-404D-A390-BA385F156384}"/>
              </a:ext>
            </a:extLst>
          </p:cNvPr>
          <p:cNvSpPr/>
          <p:nvPr/>
        </p:nvSpPr>
        <p:spPr>
          <a:xfrm>
            <a:off x="1784769" y="120606"/>
            <a:ext cx="6453540" cy="9620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2"/>
                </a:solidFill>
              </a:rPr>
              <a:t>Our data expertise</a:t>
            </a:r>
          </a:p>
          <a:p>
            <a:pPr algn="ctr"/>
            <a:r>
              <a:rPr lang="fr-FR" sz="1400" dirty="0" err="1">
                <a:solidFill>
                  <a:schemeClr val="accent2"/>
                </a:solidFill>
              </a:rPr>
              <a:t>Based</a:t>
            </a:r>
            <a:r>
              <a:rPr lang="fr-FR" sz="1400" dirty="0">
                <a:solidFill>
                  <a:schemeClr val="accent2"/>
                </a:solidFill>
              </a:rPr>
              <a:t> on 17 </a:t>
            </a:r>
            <a:r>
              <a:rPr lang="fr-FR" sz="1400" dirty="0" err="1">
                <a:solidFill>
                  <a:schemeClr val="accent2"/>
                </a:solidFill>
              </a:rPr>
              <a:t>years</a:t>
            </a:r>
            <a:r>
              <a:rPr lang="fr-FR" sz="1400" dirty="0">
                <a:solidFill>
                  <a:schemeClr val="accent2"/>
                </a:solidFill>
              </a:rPr>
              <a:t> of </a:t>
            </a:r>
            <a:r>
              <a:rPr lang="fr-FR" sz="1400" dirty="0" err="1">
                <a:solidFill>
                  <a:schemeClr val="accent2"/>
                </a:solidFill>
              </a:rPr>
              <a:t>experiences</a:t>
            </a:r>
            <a:r>
              <a:rPr lang="fr-FR" sz="1400" dirty="0">
                <a:solidFill>
                  <a:schemeClr val="accent2"/>
                </a:solidFill>
              </a:rPr>
              <a:t> and more </a:t>
            </a:r>
            <a:r>
              <a:rPr lang="fr-FR" sz="1400" dirty="0" err="1">
                <a:solidFill>
                  <a:schemeClr val="accent2"/>
                </a:solidFill>
              </a:rPr>
              <a:t>than</a:t>
            </a:r>
            <a:r>
              <a:rPr lang="fr-FR" sz="1400" dirty="0">
                <a:solidFill>
                  <a:schemeClr val="accent2"/>
                </a:solidFill>
              </a:rPr>
              <a:t> 100 </a:t>
            </a:r>
            <a:r>
              <a:rPr lang="fr-FR" sz="1400" dirty="0" err="1">
                <a:solidFill>
                  <a:schemeClr val="accent2"/>
                </a:solidFill>
              </a:rPr>
              <a:t>projects,we</a:t>
            </a:r>
            <a:r>
              <a:rPr lang="fr-FR" sz="1400" dirty="0">
                <a:solidFill>
                  <a:schemeClr val="accent2"/>
                </a:solidFill>
              </a:rPr>
              <a:t> have the </a:t>
            </a:r>
            <a:r>
              <a:rPr lang="fr-FR" sz="1400" dirty="0" err="1">
                <a:solidFill>
                  <a:schemeClr val="accent2"/>
                </a:solidFill>
              </a:rPr>
              <a:t>ability</a:t>
            </a:r>
            <a:r>
              <a:rPr lang="fr-FR" sz="1400" dirty="0">
                <a:solidFill>
                  <a:schemeClr val="accent2"/>
                </a:solidFill>
              </a:rPr>
              <a:t> to </a:t>
            </a:r>
            <a:r>
              <a:rPr lang="fr-FR" sz="1400" dirty="0" err="1">
                <a:solidFill>
                  <a:schemeClr val="accent2"/>
                </a:solidFill>
              </a:rPr>
              <a:t>work</a:t>
            </a:r>
            <a:r>
              <a:rPr lang="fr-FR" sz="1400" dirty="0">
                <a:solidFill>
                  <a:schemeClr val="accent2"/>
                </a:solidFill>
              </a:rPr>
              <a:t> …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E9A4DD45-A8AB-4F36-85D6-6E7123C40D17}"/>
              </a:ext>
            </a:extLst>
          </p:cNvPr>
          <p:cNvSpPr txBox="1">
            <a:spLocks/>
          </p:cNvSpPr>
          <p:nvPr/>
        </p:nvSpPr>
        <p:spPr>
          <a:xfrm>
            <a:off x="4116506" y="1353433"/>
            <a:ext cx="2458799" cy="4047907"/>
          </a:xfrm>
          <a:prstGeom prst="rect">
            <a:avLst/>
          </a:prstGeom>
        </p:spPr>
        <p:txBody>
          <a:bodyPr lIns="0" rIns="0" anchor="t"/>
          <a:lstStyle>
            <a:lvl1pPr marL="0" indent="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96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96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20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… </a:t>
            </a:r>
            <a:r>
              <a:rPr lang="fr-FR" dirty="0" err="1">
                <a:solidFill>
                  <a:schemeClr val="accent2"/>
                </a:solidFill>
              </a:rPr>
              <a:t>with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external</a:t>
            </a:r>
            <a:r>
              <a:rPr lang="fr-FR" dirty="0">
                <a:solidFill>
                  <a:schemeClr val="accent2"/>
                </a:solidFill>
              </a:rPr>
              <a:t>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BA6B5E1-6179-4362-B840-70DA54419EB5}"/>
              </a:ext>
            </a:extLst>
          </p:cNvPr>
          <p:cNvSpPr txBox="1">
            <a:spLocks/>
          </p:cNvSpPr>
          <p:nvPr/>
        </p:nvSpPr>
        <p:spPr>
          <a:xfrm>
            <a:off x="7711501" y="1353433"/>
            <a:ext cx="2458799" cy="4047907"/>
          </a:xfrm>
          <a:prstGeom prst="rect">
            <a:avLst/>
          </a:prstGeom>
        </p:spPr>
        <p:txBody>
          <a:bodyPr lIns="0" rIns="0" anchor="t"/>
          <a:lstStyle>
            <a:lvl1pPr marL="0" indent="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&gt;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96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defRPr sz="140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96000" indent="-180000" algn="l" defTabSz="80192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 "/>
              <a:defRPr sz="120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1929">
              <a:spcAft>
                <a:spcPts val="600"/>
              </a:spcAft>
              <a:buSzPct val="80000"/>
            </a:pPr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on diverse environnements, </a:t>
            </a:r>
            <a:r>
              <a:rPr lang="fr-FR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widespread</a:t>
            </a:r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 and </a:t>
            </a:r>
            <a:r>
              <a:rPr lang="fr-FR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fr-F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fr-FR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7FD45999-CFA3-4C23-A756-3C77FAA91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457"/>
          <a:stretch/>
        </p:blipFill>
        <p:spPr>
          <a:xfrm>
            <a:off x="521513" y="2453763"/>
            <a:ext cx="635668" cy="65955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3FE9165-0471-40A5-906D-371F71669206}"/>
              </a:ext>
            </a:extLst>
          </p:cNvPr>
          <p:cNvSpPr txBox="1"/>
          <p:nvPr/>
        </p:nvSpPr>
        <p:spPr>
          <a:xfrm>
            <a:off x="1263312" y="2448657"/>
            <a:ext cx="1890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running on-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premise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banks</a:t>
            </a:r>
            <a:endParaRPr lang="fr-FR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3740F84-AE16-4FAF-91E5-36F9E1383F50}"/>
              </a:ext>
            </a:extLst>
          </p:cNvPr>
          <p:cNvSpPr txBox="1"/>
          <p:nvPr/>
        </p:nvSpPr>
        <p:spPr>
          <a:xfrm>
            <a:off x="521513" y="3399580"/>
            <a:ext cx="189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 over more 500gb data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C886385-44A2-42E8-9DEF-60F2FED2B4BD}"/>
              </a:ext>
            </a:extLst>
          </p:cNvPr>
          <p:cNvSpPr txBox="1"/>
          <p:nvPr/>
        </p:nvSpPr>
        <p:spPr>
          <a:xfrm>
            <a:off x="1309163" y="4108920"/>
            <a:ext cx="1890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Prospection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sovereign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infrastructure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F8FDA67-1175-4BBC-B754-B0B182817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7" r="-427" b="14728"/>
          <a:stretch/>
        </p:blipFill>
        <p:spPr>
          <a:xfrm>
            <a:off x="396739" y="4104693"/>
            <a:ext cx="815999" cy="853963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358A10AF-1565-4DE9-95E0-7A746C9D71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021"/>
          <a:stretch/>
        </p:blipFill>
        <p:spPr>
          <a:xfrm>
            <a:off x="2242445" y="3217687"/>
            <a:ext cx="835266" cy="860866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636AF232-B53E-4EAD-9372-539CBA497B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377"/>
          <a:stretch/>
        </p:blipFill>
        <p:spPr>
          <a:xfrm>
            <a:off x="3872834" y="2376176"/>
            <a:ext cx="640233" cy="62121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6DCA9B5-01BC-49B6-81D9-583CFFDAA087}"/>
              </a:ext>
            </a:extLst>
          </p:cNvPr>
          <p:cNvSpPr txBox="1"/>
          <p:nvPr/>
        </p:nvSpPr>
        <p:spPr>
          <a:xfrm>
            <a:off x="4623353" y="2425171"/>
            <a:ext cx="23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Expertise in INSEE and INPI data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3A5D0D98-74FF-4972-BF14-C2A868AA17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3090"/>
          <a:stretch/>
        </p:blipFill>
        <p:spPr>
          <a:xfrm>
            <a:off x="6115482" y="3478003"/>
            <a:ext cx="723015" cy="68245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9D7E5FF-C7F5-4A01-8246-FCD47DCB8BD4}"/>
              </a:ext>
            </a:extLst>
          </p:cNvPr>
          <p:cNvSpPr txBox="1"/>
          <p:nvPr/>
        </p:nvSpPr>
        <p:spPr>
          <a:xfrm>
            <a:off x="3746883" y="3606970"/>
            <a:ext cx="257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Process to </a:t>
            </a:r>
            <a:r>
              <a:rPr lang="fr-FR" dirty="0" err="1"/>
              <a:t>collect</a:t>
            </a:r>
            <a:r>
              <a:rPr lang="fr-FR" dirty="0"/>
              <a:t> and </a:t>
            </a:r>
            <a:r>
              <a:rPr lang="fr-FR" dirty="0" err="1"/>
              <a:t>extract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news</a:t>
            </a: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69D02242-D605-4497-9254-931BA8C736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3735"/>
          <a:stretch/>
        </p:blipFill>
        <p:spPr>
          <a:xfrm>
            <a:off x="3846368" y="4624645"/>
            <a:ext cx="738034" cy="781361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523755B-71B1-49C6-8C4F-4F3FC1955F78}"/>
              </a:ext>
            </a:extLst>
          </p:cNvPr>
          <p:cNvSpPr txBox="1"/>
          <p:nvPr/>
        </p:nvSpPr>
        <p:spPr>
          <a:xfrm>
            <a:off x="4585333" y="4753715"/>
            <a:ext cx="257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Identify</a:t>
            </a:r>
            <a:r>
              <a:rPr lang="fr-FR" dirty="0"/>
              <a:t>, scrappe and structure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websites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87DB31-EB4D-4323-9D50-8394C7120147}"/>
              </a:ext>
            </a:extLst>
          </p:cNvPr>
          <p:cNvSpPr txBox="1"/>
          <p:nvPr/>
        </p:nvSpPr>
        <p:spPr>
          <a:xfrm>
            <a:off x="8176265" y="2711122"/>
            <a:ext cx="189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AWS, OVH, GCP</a:t>
            </a:r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E1D1A82-04FB-4D46-A0D7-D2A8FF1A61D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5600"/>
          <a:stretch/>
        </p:blipFill>
        <p:spPr>
          <a:xfrm>
            <a:off x="7497610" y="2530335"/>
            <a:ext cx="636115" cy="59158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9644042C-F428-409B-BE8A-6D7C798F6F00}"/>
              </a:ext>
            </a:extLst>
          </p:cNvPr>
          <p:cNvSpPr txBox="1"/>
          <p:nvPr/>
        </p:nvSpPr>
        <p:spPr>
          <a:xfrm>
            <a:off x="7596369" y="3381174"/>
            <a:ext cx="3017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Dataiku</a:t>
            </a:r>
            <a:r>
              <a:rPr lang="fr-F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endParaRPr lang="fr-F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562528E-DC45-4C6D-8DA1-3142FD466452}"/>
              </a:ext>
            </a:extLst>
          </p:cNvPr>
          <p:cNvSpPr txBox="1"/>
          <p:nvPr/>
        </p:nvSpPr>
        <p:spPr>
          <a:xfrm>
            <a:off x="8084268" y="4165814"/>
            <a:ext cx="2904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Python, R, Spark, </a:t>
            </a:r>
            <a:r>
              <a:rPr lang="fr-FR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endParaRPr lang="fr-FR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F32356D-1BB0-4FED-B27C-3AA08394849C}"/>
              </a:ext>
            </a:extLst>
          </p:cNvPr>
          <p:cNvSpPr txBox="1"/>
          <p:nvPr/>
        </p:nvSpPr>
        <p:spPr>
          <a:xfrm>
            <a:off x="7457896" y="4837885"/>
            <a:ext cx="6534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Mistral, </a:t>
            </a:r>
            <a:r>
              <a:rPr lang="fr-FR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fr-F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fr-FR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Anthropic</a:t>
            </a:r>
            <a:r>
              <a:rPr lang="fr-F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Gemini</a:t>
            </a: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34CA1BF8-4DBF-40ED-90B9-BAAE26B658F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13735"/>
          <a:stretch/>
        </p:blipFill>
        <p:spPr>
          <a:xfrm>
            <a:off x="9552875" y="3237164"/>
            <a:ext cx="617425" cy="653671"/>
          </a:xfrm>
          <a:prstGeom prst="rect">
            <a:avLst/>
          </a:prstGeom>
        </p:spPr>
      </p:pic>
      <p:pic>
        <p:nvPicPr>
          <p:cNvPr id="44" name="Graphique 43">
            <a:extLst>
              <a:ext uri="{FF2B5EF4-FFF2-40B4-BE49-F238E27FC236}">
                <a16:creationId xmlns:a16="http://schemas.microsoft.com/office/drawing/2014/main" id="{2091C776-24C6-4BD2-BC1F-1318B6332E7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017"/>
          <a:stretch/>
        </p:blipFill>
        <p:spPr>
          <a:xfrm>
            <a:off x="7349639" y="3930601"/>
            <a:ext cx="826626" cy="826452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2210427D-0AED-473F-AA12-4FF942542FC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22237"/>
          <a:stretch/>
        </p:blipFill>
        <p:spPr>
          <a:xfrm>
            <a:off x="9434700" y="4653873"/>
            <a:ext cx="891535" cy="8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4A828-87F5-41C0-BD88-6C1C5AFC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59D1555-EF4B-4F59-8110-112848135DD9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4C313E-5CED-4D11-9D67-D9F502E24AB2}"/>
              </a:ext>
            </a:extLst>
          </p:cNvPr>
          <p:cNvSpPr txBox="1"/>
          <p:nvPr/>
        </p:nvSpPr>
        <p:spPr>
          <a:xfrm>
            <a:off x="262542" y="191375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/>
                </a:solidFill>
              </a:rPr>
              <a:t>Our </a:t>
            </a:r>
            <a:r>
              <a:rPr lang="fr-FR" sz="3200" b="1" dirty="0" err="1">
                <a:solidFill>
                  <a:schemeClr val="accent2"/>
                </a:solidFill>
              </a:rPr>
              <a:t>achievements</a:t>
            </a:r>
            <a:endParaRPr lang="fr-FR" sz="3200" b="1" dirty="0">
              <a:solidFill>
                <a:schemeClr val="accent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124C7F-B392-44B0-ABC6-B58FAB5554B1}"/>
              </a:ext>
            </a:extLst>
          </p:cNvPr>
          <p:cNvSpPr txBox="1"/>
          <p:nvPr/>
        </p:nvSpPr>
        <p:spPr>
          <a:xfrm>
            <a:off x="365761" y="932062"/>
            <a:ext cx="3910148" cy="130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accent5"/>
                </a:solidFill>
              </a:rPr>
              <a:t>Check </a:t>
            </a:r>
            <a:r>
              <a:rPr lang="fr-FR" b="1" i="1" dirty="0" err="1">
                <a:solidFill>
                  <a:schemeClr val="accent5"/>
                </a:solidFill>
              </a:rPr>
              <a:t>Fraud</a:t>
            </a:r>
            <a:endParaRPr lang="fr-FR" b="1" i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Over 95% of check fraud detected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30% reduction in investigation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0 service interruptions in 3 years of production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47A1F3-1EA3-4613-A0A5-536BBDFBCC68}"/>
              </a:ext>
            </a:extLst>
          </p:cNvPr>
          <p:cNvSpPr txBox="1"/>
          <p:nvPr/>
        </p:nvSpPr>
        <p:spPr>
          <a:xfrm>
            <a:off x="5345906" y="776150"/>
            <a:ext cx="4789714" cy="155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accent5"/>
                </a:solidFill>
              </a:rPr>
              <a:t>Marketing </a:t>
            </a:r>
            <a:r>
              <a:rPr lang="fr-FR" b="1" i="1" dirty="0" err="1">
                <a:solidFill>
                  <a:schemeClr val="accent5"/>
                </a:solidFill>
              </a:rPr>
              <a:t>targeting</a:t>
            </a:r>
            <a:r>
              <a:rPr lang="fr-FR" b="1" i="1" dirty="0">
                <a:solidFill>
                  <a:schemeClr val="accent5"/>
                </a:solidFill>
              </a:rPr>
              <a:t> – Banking </a:t>
            </a:r>
            <a:r>
              <a:rPr lang="fr-FR" b="1" i="1" dirty="0" err="1">
                <a:solidFill>
                  <a:schemeClr val="accent5"/>
                </a:solidFill>
              </a:rPr>
              <a:t>products</a:t>
            </a:r>
            <a:endParaRPr lang="fr-FR" b="1" i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2.4× more sales than control targets (A/B testing)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30% higher processing rate by bank advisors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75% of sales made to first-time holders (vs 45% for control targets)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173623-0B64-4E98-BCA9-B39C6CE5D8DB}"/>
              </a:ext>
            </a:extLst>
          </p:cNvPr>
          <p:cNvSpPr txBox="1"/>
          <p:nvPr/>
        </p:nvSpPr>
        <p:spPr>
          <a:xfrm>
            <a:off x="1410787" y="2437274"/>
            <a:ext cx="8168639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>
                <a:solidFill>
                  <a:schemeClr val="accent5"/>
                </a:solidFill>
              </a:rPr>
              <a:t>Absenteeism</a:t>
            </a:r>
            <a:r>
              <a:rPr lang="fr-FR" b="1" i="1" dirty="0">
                <a:solidFill>
                  <a:schemeClr val="accent5"/>
                </a:solidFill>
              </a:rPr>
              <a:t> </a:t>
            </a:r>
            <a:r>
              <a:rPr lang="fr-FR" b="1" i="1" dirty="0" err="1">
                <a:solidFill>
                  <a:schemeClr val="accent5"/>
                </a:solidFill>
              </a:rPr>
              <a:t>study</a:t>
            </a:r>
            <a:r>
              <a:rPr lang="fr-FR" b="1" i="1" dirty="0">
                <a:solidFill>
                  <a:schemeClr val="accent5"/>
                </a:solidFill>
              </a:rPr>
              <a:t> – Public transport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8% reduction in absenteeism over 12 months, including 25% in certain job categories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Over 100 remediation levers identified across 8 departments</a:t>
            </a:r>
            <a:endParaRPr lang="fr-FR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849E57-EC22-4E13-A272-134AAA241029}"/>
              </a:ext>
            </a:extLst>
          </p:cNvPr>
          <p:cNvSpPr txBox="1"/>
          <p:nvPr/>
        </p:nvSpPr>
        <p:spPr>
          <a:xfrm>
            <a:off x="5771002" y="3530285"/>
            <a:ext cx="4929052" cy="155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accent5"/>
                </a:solidFill>
              </a:rPr>
              <a:t>Prospection support – Public </a:t>
            </a:r>
            <a:r>
              <a:rPr lang="fr-FR" b="1" i="1" dirty="0" err="1">
                <a:solidFill>
                  <a:schemeClr val="accent5"/>
                </a:solidFill>
              </a:rPr>
              <a:t>sector</a:t>
            </a:r>
            <a:endParaRPr lang="fr-FR" b="1" i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Over 98% accuracy in linking companies to their websites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50% reduction in time required for prospecting</a:t>
            </a:r>
            <a:endParaRPr lang="fr-FR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Twice as many companies identified on average as relevant</a:t>
            </a:r>
            <a:endParaRPr lang="fr-FR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B08B40-88A4-4161-9635-D37D68BED38D}"/>
              </a:ext>
            </a:extLst>
          </p:cNvPr>
          <p:cNvSpPr txBox="1"/>
          <p:nvPr/>
        </p:nvSpPr>
        <p:spPr>
          <a:xfrm>
            <a:off x="95794" y="3563026"/>
            <a:ext cx="5399313" cy="155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>
                <a:solidFill>
                  <a:schemeClr val="accent5"/>
                </a:solidFill>
              </a:rPr>
              <a:t>Workload</a:t>
            </a:r>
            <a:r>
              <a:rPr lang="fr-FR" b="1" i="1" dirty="0">
                <a:solidFill>
                  <a:schemeClr val="accent5"/>
                </a:solidFill>
              </a:rPr>
              <a:t> </a:t>
            </a:r>
            <a:r>
              <a:rPr lang="fr-FR" b="1" i="1" dirty="0" err="1">
                <a:solidFill>
                  <a:schemeClr val="accent5"/>
                </a:solidFill>
              </a:rPr>
              <a:t>forecast</a:t>
            </a:r>
            <a:endParaRPr lang="fr-FR" b="1" i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Number of FTEs reduced by 10% on average, with no decrease in perceived quality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Time required to plan the annual budget reduced by 4×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Number of iterations and simulations far higher than the previous process</a:t>
            </a:r>
          </a:p>
        </p:txBody>
      </p:sp>
    </p:spTree>
    <p:extLst>
      <p:ext uri="{BB962C8B-B14F-4D97-AF65-F5344CB8AC3E}">
        <p14:creationId xmlns:p14="http://schemas.microsoft.com/office/powerpoint/2010/main" val="415584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8681-B939-AD41-07EA-DFC744D4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E6A041-7F76-E7AF-BA54-EF8155F06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US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478215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F2ACE-2877-83E1-FDAD-AC6EF844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Liste des use case d’intérêt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C0FC76F-139D-634F-3EFE-B609FEBEE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722440"/>
              </p:ext>
            </p:extLst>
          </p:nvPr>
        </p:nvGraphicFramePr>
        <p:xfrm>
          <a:off x="555370" y="2095366"/>
          <a:ext cx="9595268" cy="3337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95268">
                  <a:extLst>
                    <a:ext uri="{9D8B030D-6E8A-4147-A177-3AD203B41FA5}">
                      <a16:colId xmlns:a16="http://schemas.microsoft.com/office/drawing/2014/main" val="2373894052"/>
                    </a:ext>
                  </a:extLst>
                </a:gridCol>
                <a:gridCol w="4608000">
                  <a:extLst>
                    <a:ext uri="{9D8B030D-6E8A-4147-A177-3AD203B41FA5}">
                      <a16:colId xmlns:a16="http://schemas.microsoft.com/office/drawing/2014/main" val="131396044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27297940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29682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Use case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Service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Challenge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SATT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Assist</a:t>
                      </a:r>
                      <a:r>
                        <a:rPr lang="fr-FR" b="1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4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Altares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Assist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IMA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Predict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1"/>
                          </a:solidFill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6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Fraude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Predict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4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BRED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/>
                          </a:solidFill>
                        </a:rPr>
                        <a:t>Understand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1"/>
                          </a:solidFill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CERA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Predict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1"/>
                          </a:solidFill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7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RATP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/>
                          </a:solidFill>
                        </a:rPr>
                        <a:t>Understand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6"/>
                          </a:solidFill>
                        </a:rPr>
                        <a:t>People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1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Kélio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Assist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6"/>
                          </a:solidFill>
                        </a:rPr>
                        <a:t>People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139450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0D43FFB-757E-4D25-AAA0-DC7616562C6D}"/>
              </a:ext>
            </a:extLst>
          </p:cNvPr>
          <p:cNvSpPr/>
          <p:nvPr/>
        </p:nvSpPr>
        <p:spPr>
          <a:xfrm>
            <a:off x="2211977" y="2473235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1FE129C-BB5C-4A06-B4DF-57ADD10479A2}"/>
              </a:ext>
            </a:extLst>
          </p:cNvPr>
          <p:cNvSpPr/>
          <p:nvPr/>
        </p:nvSpPr>
        <p:spPr>
          <a:xfrm>
            <a:off x="2211977" y="2859813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AC01708-42B3-40B2-9F7A-6BC8F20817FC}"/>
              </a:ext>
            </a:extLst>
          </p:cNvPr>
          <p:cNvSpPr/>
          <p:nvPr/>
        </p:nvSpPr>
        <p:spPr>
          <a:xfrm>
            <a:off x="2211977" y="3252923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BEDA09D-C55F-477E-A066-B4F42B7A9BE5}"/>
              </a:ext>
            </a:extLst>
          </p:cNvPr>
          <p:cNvSpPr/>
          <p:nvPr/>
        </p:nvSpPr>
        <p:spPr>
          <a:xfrm>
            <a:off x="2211977" y="3627597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BB7027C-B49A-4239-B3DC-E6705F620480}"/>
              </a:ext>
            </a:extLst>
          </p:cNvPr>
          <p:cNvSpPr/>
          <p:nvPr/>
        </p:nvSpPr>
        <p:spPr>
          <a:xfrm>
            <a:off x="2211977" y="3992404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54C3E23-B801-41B4-B202-CD78F29DA8CE}"/>
              </a:ext>
            </a:extLst>
          </p:cNvPr>
          <p:cNvSpPr/>
          <p:nvPr/>
        </p:nvSpPr>
        <p:spPr>
          <a:xfrm>
            <a:off x="2211977" y="436953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552C6C4-57CD-4360-A77B-F804B5317CDB}"/>
              </a:ext>
            </a:extLst>
          </p:cNvPr>
          <p:cNvSpPr/>
          <p:nvPr/>
        </p:nvSpPr>
        <p:spPr>
          <a:xfrm>
            <a:off x="2211977" y="4734337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3B79652-2D37-4A80-877D-145FEE37D654}"/>
              </a:ext>
            </a:extLst>
          </p:cNvPr>
          <p:cNvSpPr/>
          <p:nvPr/>
        </p:nvSpPr>
        <p:spPr>
          <a:xfrm>
            <a:off x="2211977" y="5098191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E4D0A-B4D7-44E6-A289-97567B5029F3}"/>
              </a:ext>
            </a:extLst>
          </p:cNvPr>
          <p:cNvSpPr/>
          <p:nvPr/>
        </p:nvSpPr>
        <p:spPr>
          <a:xfrm>
            <a:off x="3105150" y="3641851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34EA4-A5FC-4F17-8DA7-56162EAF4638}"/>
              </a:ext>
            </a:extLst>
          </p:cNvPr>
          <p:cNvSpPr/>
          <p:nvPr/>
        </p:nvSpPr>
        <p:spPr>
          <a:xfrm>
            <a:off x="3105150" y="4415093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Augustin (x2 ?)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1D5E9-99FC-4EBE-8E17-0F0C1762C28D}"/>
              </a:ext>
            </a:extLst>
          </p:cNvPr>
          <p:cNvSpPr/>
          <p:nvPr/>
        </p:nvSpPr>
        <p:spPr>
          <a:xfrm>
            <a:off x="3354446" y="4773150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Thomas + Artus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06AAA4-7149-49B0-BFD7-C653CC12B9C4}"/>
              </a:ext>
            </a:extLst>
          </p:cNvPr>
          <p:cNvSpPr/>
          <p:nvPr/>
        </p:nvSpPr>
        <p:spPr>
          <a:xfrm>
            <a:off x="3105150" y="3291736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8B5DEF-8E52-4AEF-BF20-D0A629FC7B3A}"/>
              </a:ext>
            </a:extLst>
          </p:cNvPr>
          <p:cNvSpPr/>
          <p:nvPr/>
        </p:nvSpPr>
        <p:spPr>
          <a:xfrm>
            <a:off x="3105150" y="4005353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Ghita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757AF-339E-4E11-B4E3-511DE14C5E94}"/>
              </a:ext>
            </a:extLst>
          </p:cNvPr>
          <p:cNvSpPr/>
          <p:nvPr/>
        </p:nvSpPr>
        <p:spPr>
          <a:xfrm>
            <a:off x="3354446" y="2527021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 à finir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F931D8-27EF-4508-B335-54D66AC7C047}"/>
              </a:ext>
            </a:extLst>
          </p:cNvPr>
          <p:cNvSpPr/>
          <p:nvPr/>
        </p:nvSpPr>
        <p:spPr>
          <a:xfrm>
            <a:off x="3105150" y="2890398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Augustin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6DEEE-1FA5-4928-B0EF-681267C126D8}"/>
              </a:ext>
            </a:extLst>
          </p:cNvPr>
          <p:cNvSpPr/>
          <p:nvPr/>
        </p:nvSpPr>
        <p:spPr>
          <a:xfrm>
            <a:off x="3238500" y="5098191"/>
            <a:ext cx="1752600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Ghita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F9A890-B153-45B3-B8AA-B6A574870AB0}"/>
              </a:ext>
            </a:extLst>
          </p:cNvPr>
          <p:cNvSpPr/>
          <p:nvPr/>
        </p:nvSpPr>
        <p:spPr>
          <a:xfrm>
            <a:off x="5107046" y="3651616"/>
            <a:ext cx="2657475" cy="24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Thomas Fraude Interne ?</a:t>
            </a:r>
          </a:p>
        </p:txBody>
      </p:sp>
    </p:spTree>
    <p:extLst>
      <p:ext uri="{BB962C8B-B14F-4D97-AF65-F5344CB8AC3E}">
        <p14:creationId xmlns:p14="http://schemas.microsoft.com/office/powerpoint/2010/main" val="154610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9E8B7E-B479-4FFA-92E7-C91E13454AA8}"/>
              </a:ext>
            </a:extLst>
          </p:cNvPr>
          <p:cNvSpPr/>
          <p:nvPr/>
        </p:nvSpPr>
        <p:spPr>
          <a:xfrm>
            <a:off x="0" y="-30164"/>
            <a:ext cx="10691813" cy="892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40A4815-2A21-468E-829A-A48C7194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-30164"/>
            <a:ext cx="9581071" cy="892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Identify companies’ website with high degree of certainty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E33B4-FD76-4045-98C7-9B8B7E3AF9AE}"/>
              </a:ext>
            </a:extLst>
          </p:cNvPr>
          <p:cNvSpPr/>
          <p:nvPr/>
        </p:nvSpPr>
        <p:spPr>
          <a:xfrm>
            <a:off x="4206240" y="957942"/>
            <a:ext cx="2151017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Template Use Case 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03C8773-F2EB-476E-8383-3F27920C7DF7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79E40-CA10-49A1-BED5-C0DE9AB24C10}"/>
              </a:ext>
            </a:extLst>
          </p:cNvPr>
          <p:cNvSpPr/>
          <p:nvPr/>
        </p:nvSpPr>
        <p:spPr>
          <a:xfrm>
            <a:off x="0" y="862149"/>
            <a:ext cx="10691813" cy="134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21930837-3431-4CC1-B833-10A0C2A81147}"/>
              </a:ext>
            </a:extLst>
          </p:cNvPr>
          <p:cNvSpPr/>
          <p:nvPr/>
        </p:nvSpPr>
        <p:spPr>
          <a:xfrm>
            <a:off x="285994" y="1249994"/>
            <a:ext cx="3240000" cy="239171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Objectives &amp; challenges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1BD88CC-C62F-4A33-82EA-73DE423C982E}"/>
              </a:ext>
            </a:extLst>
          </p:cNvPr>
          <p:cNvSpPr/>
          <p:nvPr/>
        </p:nvSpPr>
        <p:spPr>
          <a:xfrm>
            <a:off x="3647092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BC4656AC-5A0E-4F62-B215-08A43AEC14C1}"/>
              </a:ext>
            </a:extLst>
          </p:cNvPr>
          <p:cNvSpPr/>
          <p:nvPr/>
        </p:nvSpPr>
        <p:spPr>
          <a:xfrm>
            <a:off x="7008190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Key </a:t>
            </a:r>
            <a:r>
              <a:rPr lang="fr-FR" sz="1400" dirty="0" err="1">
                <a:solidFill>
                  <a:schemeClr val="bg1"/>
                </a:solidFill>
              </a:rPr>
              <a:t>results</a:t>
            </a:r>
            <a:r>
              <a:rPr lang="fr-FR" sz="1400" dirty="0">
                <a:solidFill>
                  <a:schemeClr val="bg1"/>
                </a:solidFill>
              </a:rPr>
              <a:t> &amp; Impact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3E71884-AAB3-47EE-ADEB-088A225BBF07}"/>
              </a:ext>
            </a:extLst>
          </p:cNvPr>
          <p:cNvSpPr/>
          <p:nvPr/>
        </p:nvSpPr>
        <p:spPr>
          <a:xfrm>
            <a:off x="285994" y="1706880"/>
            <a:ext cx="3240000" cy="3622766"/>
          </a:xfrm>
          <a:prstGeom prst="roundRect">
            <a:avLst>
              <a:gd name="adj" fmla="val 2959"/>
            </a:avLst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FA0C20-8549-43BA-BFB7-E73435786459}"/>
              </a:ext>
            </a:extLst>
          </p:cNvPr>
          <p:cNvSpPr/>
          <p:nvPr/>
        </p:nvSpPr>
        <p:spPr>
          <a:xfrm>
            <a:off x="3647092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C8E319-7287-41A3-81B7-833F07D79FA7}"/>
              </a:ext>
            </a:extLst>
          </p:cNvPr>
          <p:cNvSpPr/>
          <p:nvPr/>
        </p:nvSpPr>
        <p:spPr>
          <a:xfrm>
            <a:off x="7008190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1EF957A-FA59-45DA-A2E1-67E338C122AE}"/>
              </a:ext>
            </a:extLst>
          </p:cNvPr>
          <p:cNvSpPr/>
          <p:nvPr/>
        </p:nvSpPr>
        <p:spPr>
          <a:xfrm>
            <a:off x="5922751" y="5208816"/>
            <a:ext cx="2049780" cy="677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Mettre des GRAPHS ou IMAGES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B86C51-22C0-4733-B43A-87CEBCD38ABC}"/>
              </a:ext>
            </a:extLst>
          </p:cNvPr>
          <p:cNvSpPr txBox="1"/>
          <p:nvPr/>
        </p:nvSpPr>
        <p:spPr>
          <a:xfrm>
            <a:off x="328932" y="1762138"/>
            <a:ext cx="3144994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with high degree of certainty the website of a company, based on its name and public information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transparent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decisions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 at an international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certainty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labels for multiple candidats or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uncertain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configurable codebase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5632D7-F1F1-4F4A-9249-F65D28931F3B}"/>
              </a:ext>
            </a:extLst>
          </p:cNvPr>
          <p:cNvSpPr txBox="1"/>
          <p:nvPr/>
        </p:nvSpPr>
        <p:spPr>
          <a:xfrm>
            <a:off x="3694595" y="1754462"/>
            <a:ext cx="3144994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state-of-the-art LLMs and fast scrapping technologies to collect the key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 Look for the company via SERP (Search Engine Result Pages), located on the company’s country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Scrap the main page and use Regex to minimize the content to structure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 Use an LLM, and regex methods to structure the content and extract the key information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 Use all the information available to make the best decision, using strict rules for validation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8A96432-B3B3-4314-8AA4-97E11BA1EA8F}"/>
              </a:ext>
            </a:extLst>
          </p:cNvPr>
          <p:cNvSpPr txBox="1"/>
          <p:nvPr/>
        </p:nvSpPr>
        <p:spPr>
          <a:xfrm>
            <a:off x="7025441" y="1754462"/>
            <a:ext cx="3144994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the reliability of company–URL matching to over 98% when established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than 700,000 company–URL links generated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Ability to generate 30,000 new links per day at a cost of less than €0.01 per link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5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9E8B7E-B479-4FFA-92E7-C91E13454AA8}"/>
              </a:ext>
            </a:extLst>
          </p:cNvPr>
          <p:cNvSpPr/>
          <p:nvPr/>
        </p:nvSpPr>
        <p:spPr>
          <a:xfrm>
            <a:off x="0" y="-30164"/>
            <a:ext cx="10691813" cy="892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40A4815-2A21-468E-829A-A48C7194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-30164"/>
            <a:ext cx="9581071" cy="892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Collect intelligent and structured information from any company’s website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E33B4-FD76-4045-98C7-9B8B7E3AF9AE}"/>
              </a:ext>
            </a:extLst>
          </p:cNvPr>
          <p:cNvSpPr/>
          <p:nvPr/>
        </p:nvSpPr>
        <p:spPr>
          <a:xfrm>
            <a:off x="4206240" y="957942"/>
            <a:ext cx="2151017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Template Use Case 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03C8773-F2EB-476E-8383-3F27920C7DF7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79E40-CA10-49A1-BED5-C0DE9AB24C10}"/>
              </a:ext>
            </a:extLst>
          </p:cNvPr>
          <p:cNvSpPr/>
          <p:nvPr/>
        </p:nvSpPr>
        <p:spPr>
          <a:xfrm>
            <a:off x="0" y="862149"/>
            <a:ext cx="10691813" cy="134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21930837-3431-4CC1-B833-10A0C2A81147}"/>
              </a:ext>
            </a:extLst>
          </p:cNvPr>
          <p:cNvSpPr/>
          <p:nvPr/>
        </p:nvSpPr>
        <p:spPr>
          <a:xfrm>
            <a:off x="285994" y="1249994"/>
            <a:ext cx="3240000" cy="239171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Objectives &amp; challenges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1BD88CC-C62F-4A33-82EA-73DE423C982E}"/>
              </a:ext>
            </a:extLst>
          </p:cNvPr>
          <p:cNvSpPr/>
          <p:nvPr/>
        </p:nvSpPr>
        <p:spPr>
          <a:xfrm>
            <a:off x="3647092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BC4656AC-5A0E-4F62-B215-08A43AEC14C1}"/>
              </a:ext>
            </a:extLst>
          </p:cNvPr>
          <p:cNvSpPr/>
          <p:nvPr/>
        </p:nvSpPr>
        <p:spPr>
          <a:xfrm>
            <a:off x="7008190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Key </a:t>
            </a:r>
            <a:r>
              <a:rPr lang="fr-FR" sz="1400" dirty="0" err="1">
                <a:solidFill>
                  <a:schemeClr val="bg1"/>
                </a:solidFill>
              </a:rPr>
              <a:t>results</a:t>
            </a:r>
            <a:r>
              <a:rPr lang="fr-FR" sz="1400" dirty="0">
                <a:solidFill>
                  <a:schemeClr val="bg1"/>
                </a:solidFill>
              </a:rPr>
              <a:t> &amp; Impact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3E71884-AAB3-47EE-ADEB-088A225BBF07}"/>
              </a:ext>
            </a:extLst>
          </p:cNvPr>
          <p:cNvSpPr/>
          <p:nvPr/>
        </p:nvSpPr>
        <p:spPr>
          <a:xfrm>
            <a:off x="285994" y="1706880"/>
            <a:ext cx="3240000" cy="3622766"/>
          </a:xfrm>
          <a:prstGeom prst="roundRect">
            <a:avLst>
              <a:gd name="adj" fmla="val 2959"/>
            </a:avLst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FA0C20-8549-43BA-BFB7-E73435786459}"/>
              </a:ext>
            </a:extLst>
          </p:cNvPr>
          <p:cNvSpPr/>
          <p:nvPr/>
        </p:nvSpPr>
        <p:spPr>
          <a:xfrm>
            <a:off x="3647092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C8E319-7287-41A3-81B7-833F07D79FA7}"/>
              </a:ext>
            </a:extLst>
          </p:cNvPr>
          <p:cNvSpPr/>
          <p:nvPr/>
        </p:nvSpPr>
        <p:spPr>
          <a:xfrm>
            <a:off x="7008190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1EF957A-FA59-45DA-A2E1-67E338C122AE}"/>
              </a:ext>
            </a:extLst>
          </p:cNvPr>
          <p:cNvSpPr/>
          <p:nvPr/>
        </p:nvSpPr>
        <p:spPr>
          <a:xfrm>
            <a:off x="5922751" y="5208816"/>
            <a:ext cx="2049780" cy="677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Mettre des GRAPHS ou IMAGES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B86C51-22C0-4733-B43A-87CEBCD38ABC}"/>
              </a:ext>
            </a:extLst>
          </p:cNvPr>
          <p:cNvSpPr txBox="1"/>
          <p:nvPr/>
        </p:nvSpPr>
        <p:spPr>
          <a:xfrm>
            <a:off x="328932" y="1762138"/>
            <a:ext cx="314499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Construct an API that has the ability to answer any question from a website if the information is available.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cost and the number of - explored pages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 automatically to different structure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thousands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explored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 the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 structure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5632D7-F1F1-4F4A-9249-F65D28931F3B}"/>
              </a:ext>
            </a:extLst>
          </p:cNvPr>
          <p:cNvSpPr txBox="1"/>
          <p:nvPr/>
        </p:nvSpPr>
        <p:spPr>
          <a:xfrm>
            <a:off x="3694595" y="1754462"/>
            <a:ext cx="3144994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state-of-the-art Agentic LLMs and fast scrapping technologies 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 Use agentic functionalities to allow the LLM to choose the subpages to explore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Use Regex to minimize the content to structure and extract information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 Use external LLM to structure the information 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 Store the information for later exploitation</a:t>
            </a:r>
          </a:p>
          <a:p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8A96432-B3B3-4314-8AA4-97E11BA1EA8F}"/>
              </a:ext>
            </a:extLst>
          </p:cNvPr>
          <p:cNvSpPr txBox="1"/>
          <p:nvPr/>
        </p:nvSpPr>
        <p:spPr>
          <a:xfrm>
            <a:off x="7055693" y="1762138"/>
            <a:ext cx="3144994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700,000+ company websites structured and ready for analysis or integration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Ability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questions if the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Creation of a unique, unmatched company knowledge base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33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9E8B7E-B479-4FFA-92E7-C91E13454AA8}"/>
              </a:ext>
            </a:extLst>
          </p:cNvPr>
          <p:cNvSpPr/>
          <p:nvPr/>
        </p:nvSpPr>
        <p:spPr>
          <a:xfrm>
            <a:off x="0" y="-30164"/>
            <a:ext cx="10691813" cy="892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40A4815-2A21-468E-829A-A48C7194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-30164"/>
            <a:ext cx="9581071" cy="892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Sovereign solution to ease prospection in the French public innovation ecosystem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E33B4-FD76-4045-98C7-9B8B7E3AF9AE}"/>
              </a:ext>
            </a:extLst>
          </p:cNvPr>
          <p:cNvSpPr/>
          <p:nvPr/>
        </p:nvSpPr>
        <p:spPr>
          <a:xfrm>
            <a:off x="4206240" y="957942"/>
            <a:ext cx="2151017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Template Use Case 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03C8773-F2EB-476E-8383-3F27920C7DF7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79E40-CA10-49A1-BED5-C0DE9AB24C10}"/>
              </a:ext>
            </a:extLst>
          </p:cNvPr>
          <p:cNvSpPr/>
          <p:nvPr/>
        </p:nvSpPr>
        <p:spPr>
          <a:xfrm>
            <a:off x="0" y="862149"/>
            <a:ext cx="10691813" cy="134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21930837-3431-4CC1-B833-10A0C2A81147}"/>
              </a:ext>
            </a:extLst>
          </p:cNvPr>
          <p:cNvSpPr/>
          <p:nvPr/>
        </p:nvSpPr>
        <p:spPr>
          <a:xfrm>
            <a:off x="285994" y="1249994"/>
            <a:ext cx="3240000" cy="239171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Objectives &amp; challenges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1BD88CC-C62F-4A33-82EA-73DE423C982E}"/>
              </a:ext>
            </a:extLst>
          </p:cNvPr>
          <p:cNvSpPr/>
          <p:nvPr/>
        </p:nvSpPr>
        <p:spPr>
          <a:xfrm>
            <a:off x="3647092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BC4656AC-5A0E-4F62-B215-08A43AEC14C1}"/>
              </a:ext>
            </a:extLst>
          </p:cNvPr>
          <p:cNvSpPr/>
          <p:nvPr/>
        </p:nvSpPr>
        <p:spPr>
          <a:xfrm>
            <a:off x="7008190" y="1249994"/>
            <a:ext cx="3240000" cy="239171"/>
          </a:xfrm>
          <a:prstGeom prst="chevron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Key </a:t>
            </a:r>
            <a:r>
              <a:rPr lang="fr-FR" sz="1400" dirty="0" err="1">
                <a:solidFill>
                  <a:schemeClr val="bg1"/>
                </a:solidFill>
              </a:rPr>
              <a:t>results</a:t>
            </a:r>
            <a:r>
              <a:rPr lang="fr-FR" sz="1400" dirty="0">
                <a:solidFill>
                  <a:schemeClr val="bg1"/>
                </a:solidFill>
              </a:rPr>
              <a:t> &amp; Impact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3E71884-AAB3-47EE-ADEB-088A225BBF07}"/>
              </a:ext>
            </a:extLst>
          </p:cNvPr>
          <p:cNvSpPr/>
          <p:nvPr/>
        </p:nvSpPr>
        <p:spPr>
          <a:xfrm>
            <a:off x="285994" y="1706880"/>
            <a:ext cx="3240000" cy="3622766"/>
          </a:xfrm>
          <a:prstGeom prst="roundRect">
            <a:avLst>
              <a:gd name="adj" fmla="val 2959"/>
            </a:avLst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FA0C20-8549-43BA-BFB7-E73435786459}"/>
              </a:ext>
            </a:extLst>
          </p:cNvPr>
          <p:cNvSpPr/>
          <p:nvPr/>
        </p:nvSpPr>
        <p:spPr>
          <a:xfrm>
            <a:off x="3647092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C8E319-7287-41A3-81B7-833F07D79FA7}"/>
              </a:ext>
            </a:extLst>
          </p:cNvPr>
          <p:cNvSpPr/>
          <p:nvPr/>
        </p:nvSpPr>
        <p:spPr>
          <a:xfrm>
            <a:off x="7008190" y="1706880"/>
            <a:ext cx="3240000" cy="3622766"/>
          </a:xfrm>
          <a:prstGeom prst="roundRect">
            <a:avLst>
              <a:gd name="adj" fmla="val 2959"/>
            </a:avLst>
          </a:prstGeom>
          <a:noFill/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1EF957A-FA59-45DA-A2E1-67E338C122AE}"/>
              </a:ext>
            </a:extLst>
          </p:cNvPr>
          <p:cNvSpPr/>
          <p:nvPr/>
        </p:nvSpPr>
        <p:spPr>
          <a:xfrm>
            <a:off x="5922751" y="5208816"/>
            <a:ext cx="2049780" cy="677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Mettre des GRAPHS ou IMAGES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B86C51-22C0-4733-B43A-87CEBCD38ABC}"/>
              </a:ext>
            </a:extLst>
          </p:cNvPr>
          <p:cNvSpPr txBox="1"/>
          <p:nvPr/>
        </p:nvSpPr>
        <p:spPr>
          <a:xfrm>
            <a:off x="328932" y="1762138"/>
            <a:ext cx="314499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and deploy a tool for Business Developers to identify and qualify French companies most likely to incubate a technology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collected knowledge of French companies’ activities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and leverage the concepts included in a technology 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Accelerate the Business Developers’ workflow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5632D7-F1F1-4F4A-9249-F65D28931F3B}"/>
              </a:ext>
            </a:extLst>
          </p:cNvPr>
          <p:cNvSpPr txBox="1"/>
          <p:nvPr/>
        </p:nvSpPr>
        <p:spPr>
          <a:xfrm>
            <a:off x="3694595" y="1754462"/>
            <a:ext cx="3144994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state-of-the-art LLMs and storage to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understanding of the user’s prompt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 Break down the user’s prompt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Use SOLR to retrieve the most relevant candidates efficiently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Rerank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candidates using all available information, including financial and innovation KPIs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8A96432-B3B3-4314-8AA4-97E11BA1EA8F}"/>
              </a:ext>
            </a:extLst>
          </p:cNvPr>
          <p:cNvSpPr txBox="1"/>
          <p:nvPr/>
        </p:nvSpPr>
        <p:spPr>
          <a:xfrm>
            <a:off x="7055693" y="1762138"/>
            <a:ext cx="314499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time for prospection by a factor 2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50%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additionnal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prospects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identified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006CD6F-B043-49D5-ADF9-95956150783C}"/>
              </a:ext>
            </a:extLst>
          </p:cNvPr>
          <p:cNvSpPr/>
          <p:nvPr/>
        </p:nvSpPr>
        <p:spPr>
          <a:xfrm>
            <a:off x="8282940" y="2685714"/>
            <a:ext cx="883920" cy="384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TBC..</a:t>
            </a:r>
          </a:p>
        </p:txBody>
      </p:sp>
    </p:spTree>
    <p:extLst>
      <p:ext uri="{BB962C8B-B14F-4D97-AF65-F5344CB8AC3E}">
        <p14:creationId xmlns:p14="http://schemas.microsoft.com/office/powerpoint/2010/main" val="152499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B3A87-8478-4BA9-0E39-96AB2B2F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70" y="218802"/>
            <a:ext cx="9581071" cy="892313"/>
          </a:xfrm>
        </p:spPr>
        <p:txBody>
          <a:bodyPr>
            <a:normAutofit/>
          </a:bodyPr>
          <a:lstStyle/>
          <a:p>
            <a:r>
              <a:rPr lang="fr-FR" sz="2280"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Notre positionnement chez Quinten Finance :</a:t>
            </a:r>
            <a:br>
              <a:rPr lang="fr-FR" sz="2280"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fr-FR" sz="2280"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Une IA souveraine et innovante façonnée par et pour les métiers</a:t>
            </a:r>
            <a:endParaRPr lang="fr-FR" sz="2280">
              <a:latin typeface="+mj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8" name="Ellipse 96">
            <a:extLst>
              <a:ext uri="{FF2B5EF4-FFF2-40B4-BE49-F238E27FC236}">
                <a16:creationId xmlns:a16="http://schemas.microsoft.com/office/drawing/2014/main" id="{2B1E1297-3399-482A-8411-8F6E2C76A618}"/>
              </a:ext>
            </a:extLst>
          </p:cNvPr>
          <p:cNvSpPr/>
          <p:nvPr/>
        </p:nvSpPr>
        <p:spPr>
          <a:xfrm>
            <a:off x="1130102" y="1719146"/>
            <a:ext cx="528301" cy="528301"/>
          </a:xfrm>
          <a:prstGeom prst="ellipse">
            <a:avLst/>
          </a:prstGeom>
          <a:solidFill>
            <a:schemeClr val="accent5">
              <a:alpha val="2980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1906">
              <a:defRPr/>
            </a:pPr>
            <a:endParaRPr lang="fr-FR" sz="1579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Google Shape;346;p24">
            <a:extLst>
              <a:ext uri="{FF2B5EF4-FFF2-40B4-BE49-F238E27FC236}">
                <a16:creationId xmlns:a16="http://schemas.microsoft.com/office/drawing/2014/main" id="{C1A0D8E2-27A8-4FD9-A329-BF3074B840CF}"/>
              </a:ext>
            </a:extLst>
          </p:cNvPr>
          <p:cNvSpPr txBox="1"/>
          <p:nvPr/>
        </p:nvSpPr>
        <p:spPr>
          <a:xfrm>
            <a:off x="687150" y="2252795"/>
            <a:ext cx="1414206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76" tIns="80176" rIns="80176" bIns="80176" anchor="ctr" anchorCtr="0">
            <a:noAutofit/>
          </a:bodyPr>
          <a:lstStyle/>
          <a:p>
            <a:pPr algn="ctr">
              <a:defRPr/>
            </a:pPr>
            <a:r>
              <a:rPr lang="fr-FR" sz="1403" b="1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  <a:sym typeface="Fira Sans Extra Condensed Medium"/>
              </a:rPr>
              <a:t>Leader en IA</a:t>
            </a:r>
          </a:p>
        </p:txBody>
      </p:sp>
      <p:sp>
        <p:nvSpPr>
          <p:cNvPr id="42" name="ZoneTexte 40">
            <a:extLst>
              <a:ext uri="{FF2B5EF4-FFF2-40B4-BE49-F238E27FC236}">
                <a16:creationId xmlns:a16="http://schemas.microsoft.com/office/drawing/2014/main" id="{68329FFA-3E51-4BD0-9734-CFA506583757}"/>
              </a:ext>
            </a:extLst>
          </p:cNvPr>
          <p:cNvSpPr txBox="1"/>
          <p:nvPr/>
        </p:nvSpPr>
        <p:spPr>
          <a:xfrm>
            <a:off x="257720" y="2860701"/>
            <a:ext cx="2457054" cy="2605993"/>
          </a:xfrm>
          <a:prstGeom prst="roundRect">
            <a:avLst>
              <a:gd name="adj" fmla="val 4496"/>
            </a:avLst>
          </a:prstGeom>
          <a:solidFill>
            <a:srgbClr val="FFFFFF"/>
          </a:solidFill>
          <a:ln>
            <a:noFill/>
          </a:ln>
          <a:effectLst>
            <a:outerShdw blurRad="71438" algn="ctr" rotWithShape="0">
              <a:srgbClr val="000000">
                <a:alpha val="25000"/>
              </a:srgbClr>
            </a:outerShdw>
          </a:effectLst>
        </p:spPr>
        <p:txBody>
          <a:bodyPr spcFirstLastPara="1" wrap="square" lIns="31570" tIns="94711" rIns="31570" bIns="3157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indent="3175">
              <a:defRPr sz="1100">
                <a:solidFill>
                  <a:schemeClr val="dk1"/>
                </a:solidFill>
              </a:defRPr>
            </a:lvl1pPr>
          </a:lstStyle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Dizaines de </a:t>
            </a:r>
            <a:r>
              <a:rPr lang="fr-FR" sz="1228" b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solutions IA et </a:t>
            </a:r>
            <a:r>
              <a:rPr lang="fr-FR" sz="1228" b="1" err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GenAI</a:t>
            </a:r>
            <a:r>
              <a:rPr lang="fr-FR" sz="1228" b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 en productions </a:t>
            </a: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utilisées par nos clients</a:t>
            </a: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endParaRPr lang="fr-FR" sz="1228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 err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Datalab</a:t>
            </a:r>
            <a:r>
              <a:rPr lang="fr-FR" sz="1228" b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 interne </a:t>
            </a: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et veille technologique permanente</a:t>
            </a: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endParaRPr lang="fr-FR" sz="1228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Plusieurs </a:t>
            </a:r>
            <a:r>
              <a:rPr lang="fr-FR" sz="1228" b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actifs différenciants </a:t>
            </a: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(analyse des signaux faibles, base spécifique entreprises, moteur de </a:t>
            </a:r>
            <a:r>
              <a:rPr lang="fr-FR" sz="1228" err="1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matching</a:t>
            </a:r>
            <a:r>
              <a:rPr lang="fr-FR" sz="1228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, etc.)</a:t>
            </a:r>
            <a:endParaRPr lang="fr-FR" sz="1228">
              <a:solidFill>
                <a:srgbClr val="000000"/>
              </a:solidFill>
              <a:latin typeface="+mj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48" name="Picture 25">
            <a:extLst>
              <a:ext uri="{FF2B5EF4-FFF2-40B4-BE49-F238E27FC236}">
                <a16:creationId xmlns:a16="http://schemas.microsoft.com/office/drawing/2014/main" id="{02BB84C5-6198-432B-9ED0-9754A4FAD6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79" y="1745578"/>
            <a:ext cx="474146" cy="473555"/>
          </a:xfrm>
          <a:prstGeom prst="rect">
            <a:avLst/>
          </a:prstGeom>
        </p:spPr>
      </p:pic>
      <p:sp>
        <p:nvSpPr>
          <p:cNvPr id="13" name="Ellipse 96">
            <a:extLst>
              <a:ext uri="{FF2B5EF4-FFF2-40B4-BE49-F238E27FC236}">
                <a16:creationId xmlns:a16="http://schemas.microsoft.com/office/drawing/2014/main" id="{87073F54-9081-42E5-A946-936B45ABC2BA}"/>
              </a:ext>
            </a:extLst>
          </p:cNvPr>
          <p:cNvSpPr/>
          <p:nvPr/>
        </p:nvSpPr>
        <p:spPr>
          <a:xfrm>
            <a:off x="6319184" y="1685900"/>
            <a:ext cx="528301" cy="528301"/>
          </a:xfrm>
          <a:prstGeom prst="ellipse">
            <a:avLst/>
          </a:prstGeom>
          <a:solidFill>
            <a:schemeClr val="accent5">
              <a:alpha val="2980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1906">
              <a:defRPr/>
            </a:pPr>
            <a:endParaRPr lang="fr-FR" sz="1579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Google Shape;346;p24">
            <a:extLst>
              <a:ext uri="{FF2B5EF4-FFF2-40B4-BE49-F238E27FC236}">
                <a16:creationId xmlns:a16="http://schemas.microsoft.com/office/drawing/2014/main" id="{90FB11B8-4629-495B-AF4E-1F0747D37B8C}"/>
              </a:ext>
            </a:extLst>
          </p:cNvPr>
          <p:cNvSpPr txBox="1"/>
          <p:nvPr/>
        </p:nvSpPr>
        <p:spPr>
          <a:xfrm>
            <a:off x="8396030" y="2224792"/>
            <a:ext cx="1555627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76" tIns="80176" rIns="80176" bIns="80176" anchor="ctr" anchorCtr="0">
            <a:noAutofit/>
          </a:bodyPr>
          <a:lstStyle/>
          <a:p>
            <a:pPr algn="ctr">
              <a:defRPr/>
            </a:pPr>
            <a:r>
              <a:rPr lang="fr-FR" sz="1403" b="1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sym typeface="Fira Sans Extra Condensed Medium"/>
              </a:rPr>
              <a:t>Souveraineté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2AF2DA-BA9C-4B4D-A05D-F2DA7694AEF3}"/>
              </a:ext>
            </a:extLst>
          </p:cNvPr>
          <p:cNvSpPr txBox="1"/>
          <p:nvPr/>
        </p:nvSpPr>
        <p:spPr>
          <a:xfrm>
            <a:off x="8037312" y="2832698"/>
            <a:ext cx="2457054" cy="2605993"/>
          </a:xfrm>
          <a:prstGeom prst="roundRect">
            <a:avLst>
              <a:gd name="adj" fmla="val 4496"/>
            </a:avLst>
          </a:prstGeom>
          <a:solidFill>
            <a:srgbClr val="FFFFFF"/>
          </a:solidFill>
          <a:ln>
            <a:noFill/>
          </a:ln>
          <a:effectLst>
            <a:outerShdw blurRad="71438" algn="ctr" rotWithShape="0">
              <a:srgbClr val="000000">
                <a:alpha val="25000"/>
              </a:srgbClr>
            </a:outerShdw>
          </a:effectLst>
        </p:spPr>
        <p:txBody>
          <a:bodyPr spcFirstLastPara="1" wrap="square" lIns="31570" tIns="94711" rIns="31570" bIns="3157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indent="3175">
              <a:defRPr sz="1100">
                <a:solidFill>
                  <a:schemeClr val="dk1"/>
                </a:solidFill>
              </a:defRPr>
            </a:lvl1pPr>
          </a:lstStyle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>
                <a:solidFill>
                  <a:schemeClr val="accent5"/>
                </a:solidFill>
                <a:latin typeface="+mj-lt"/>
              </a:rPr>
              <a:t>Maitrise des données et des traitements</a:t>
            </a:r>
            <a:r>
              <a:rPr lang="fr-FR" sz="1228">
                <a:solidFill>
                  <a:srgbClr val="000000"/>
                </a:solidFill>
                <a:latin typeface="+mj-lt"/>
              </a:rPr>
              <a:t> (France)</a:t>
            </a: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endParaRPr lang="fr-FR" sz="1228">
              <a:solidFill>
                <a:srgbClr val="000000"/>
              </a:solidFill>
              <a:latin typeface="+mj-lt"/>
            </a:endParaRP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>
                <a:solidFill>
                  <a:schemeClr val="accent5"/>
                </a:solidFill>
                <a:latin typeface="+mj-lt"/>
              </a:rPr>
              <a:t>Non-dépendance</a:t>
            </a:r>
            <a:r>
              <a:rPr lang="fr-FR" sz="1228">
                <a:solidFill>
                  <a:srgbClr val="000000"/>
                </a:solidFill>
                <a:latin typeface="+mj-lt"/>
              </a:rPr>
              <a:t> aux modèles en ligne</a:t>
            </a: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endParaRPr lang="fr-FR" sz="1228">
              <a:solidFill>
                <a:srgbClr val="000000"/>
              </a:solidFill>
              <a:latin typeface="+mj-lt"/>
            </a:endParaRP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>
                <a:solidFill>
                  <a:schemeClr val="accent5"/>
                </a:solidFill>
                <a:latin typeface="+mj-lt"/>
              </a:rPr>
              <a:t>Conformité</a:t>
            </a:r>
            <a:r>
              <a:rPr lang="fr-FR" sz="1228">
                <a:solidFill>
                  <a:srgbClr val="000000"/>
                </a:solidFill>
                <a:latin typeface="+mj-lt"/>
              </a:rPr>
              <a:t> RGPD &amp; évitement du Cloud </a:t>
            </a:r>
            <a:r>
              <a:rPr lang="fr-FR" sz="1228" err="1">
                <a:solidFill>
                  <a:srgbClr val="000000"/>
                </a:solidFill>
                <a:latin typeface="+mj-lt"/>
              </a:rPr>
              <a:t>Act</a:t>
            </a:r>
            <a:endParaRPr lang="fr-FR" sz="1228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Google Shape;346;p24">
            <a:extLst>
              <a:ext uri="{FF2B5EF4-FFF2-40B4-BE49-F238E27FC236}">
                <a16:creationId xmlns:a16="http://schemas.microsoft.com/office/drawing/2014/main" id="{5A5D584C-FA34-474A-9489-8A82634FE121}"/>
              </a:ext>
            </a:extLst>
          </p:cNvPr>
          <p:cNvSpPr txBox="1"/>
          <p:nvPr/>
        </p:nvSpPr>
        <p:spPr>
          <a:xfrm>
            <a:off x="5805521" y="2219549"/>
            <a:ext cx="1555627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76" tIns="80176" rIns="80176" bIns="80176" anchor="ctr" anchorCtr="0">
            <a:noAutofit/>
          </a:bodyPr>
          <a:lstStyle/>
          <a:p>
            <a:pPr algn="ctr">
              <a:defRPr/>
            </a:pPr>
            <a:r>
              <a:rPr lang="fr-FR" sz="1403" b="1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  <a:sym typeface="Fira Sans Extra Condensed Medium"/>
              </a:rPr>
              <a:t>Solutions personnalisées</a:t>
            </a:r>
          </a:p>
        </p:txBody>
      </p:sp>
      <p:sp>
        <p:nvSpPr>
          <p:cNvPr id="17" name="ZoneTexte 40">
            <a:extLst>
              <a:ext uri="{FF2B5EF4-FFF2-40B4-BE49-F238E27FC236}">
                <a16:creationId xmlns:a16="http://schemas.microsoft.com/office/drawing/2014/main" id="{EB562804-D114-4240-B846-2D1B09110A96}"/>
              </a:ext>
            </a:extLst>
          </p:cNvPr>
          <p:cNvSpPr txBox="1"/>
          <p:nvPr/>
        </p:nvSpPr>
        <p:spPr>
          <a:xfrm>
            <a:off x="5446803" y="2827455"/>
            <a:ext cx="2457054" cy="2605993"/>
          </a:xfrm>
          <a:prstGeom prst="roundRect">
            <a:avLst>
              <a:gd name="adj" fmla="val 4496"/>
            </a:avLst>
          </a:prstGeom>
          <a:solidFill>
            <a:srgbClr val="FFFFFF"/>
          </a:solidFill>
          <a:ln>
            <a:noFill/>
          </a:ln>
          <a:effectLst>
            <a:outerShdw blurRad="71438" algn="ctr" rotWithShape="0">
              <a:srgbClr val="000000">
                <a:alpha val="25000"/>
              </a:srgbClr>
            </a:outerShdw>
          </a:effectLst>
        </p:spPr>
        <p:txBody>
          <a:bodyPr spcFirstLastPara="1" wrap="square" lIns="31570" tIns="94711" rIns="31570" bIns="3157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indent="3175">
              <a:defRPr sz="1100">
                <a:solidFill>
                  <a:schemeClr val="dk1"/>
                </a:solidFill>
              </a:defRPr>
            </a:lvl1pPr>
          </a:lstStyle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Outils </a:t>
            </a:r>
            <a:r>
              <a:rPr lang="fr-FR" sz="1228" b="1" dirty="0" err="1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co-construits</a:t>
            </a: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fr-FR" sz="1228" b="1" dirty="0">
                <a:solidFill>
                  <a:schemeClr val="accent5"/>
                </a:solidFill>
                <a:latin typeface="+mj-lt"/>
                <a:ea typeface="Roboto Medium" panose="02000000000000000000" pitchFamily="2" charset="0"/>
                <a:cs typeface="Roboto Medium" panose="02000000000000000000" pitchFamily="2" charset="0"/>
              </a:rPr>
              <a:t>avec nos </a:t>
            </a: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clients et les métiers </a:t>
            </a:r>
            <a:r>
              <a:rPr lang="fr-FR" sz="1228" dirty="0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en production et utilisées</a:t>
            </a: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endParaRPr lang="fr-FR" sz="1228" dirty="0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dirty="0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Dérivation des modules Quinten </a:t>
            </a: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en fonctionnalités sur mesure</a:t>
            </a:r>
            <a:endParaRPr lang="fr-FR" sz="1228" b="1" dirty="0">
              <a:solidFill>
                <a:schemeClr val="accent5"/>
              </a:solidFill>
              <a:latin typeface="+mj-lt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endParaRPr lang="fr-FR" sz="1228" dirty="0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28321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 dirty="0">
                <a:solidFill>
                  <a:schemeClr val="accent5"/>
                </a:solidFill>
                <a:latin typeface="+mj-lt"/>
                <a:ea typeface="Roboto Medium" panose="02000000000000000000" pitchFamily="2" charset="0"/>
                <a:cs typeface="Roboto Medium" panose="02000000000000000000" pitchFamily="2" charset="0"/>
              </a:rPr>
              <a:t>Interface utilisateurs </a:t>
            </a: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adaptée </a:t>
            </a:r>
            <a:r>
              <a:rPr lang="fr-FR" sz="1228" dirty="0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à votre workflow</a:t>
            </a:r>
          </a:p>
        </p:txBody>
      </p:sp>
      <p:sp>
        <p:nvSpPr>
          <p:cNvPr id="18" name="Ellipse 96">
            <a:extLst>
              <a:ext uri="{FF2B5EF4-FFF2-40B4-BE49-F238E27FC236}">
                <a16:creationId xmlns:a16="http://schemas.microsoft.com/office/drawing/2014/main" id="{EDFDE5C2-F3F2-4410-9F86-C57B0F166BD6}"/>
              </a:ext>
            </a:extLst>
          </p:cNvPr>
          <p:cNvSpPr/>
          <p:nvPr/>
        </p:nvSpPr>
        <p:spPr>
          <a:xfrm>
            <a:off x="8943691" y="1723448"/>
            <a:ext cx="528301" cy="528301"/>
          </a:xfrm>
          <a:prstGeom prst="ellipse">
            <a:avLst/>
          </a:prstGeom>
          <a:solidFill>
            <a:schemeClr val="accent5">
              <a:alpha val="2980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1906">
              <a:defRPr/>
            </a:pPr>
            <a:endParaRPr lang="fr-FR" sz="1579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9" name="Picture 24">
            <a:extLst>
              <a:ext uri="{FF2B5EF4-FFF2-40B4-BE49-F238E27FC236}">
                <a16:creationId xmlns:a16="http://schemas.microsoft.com/office/drawing/2014/main" id="{86ACEC47-2091-42D6-930A-5CB68E4309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082" y="1767373"/>
            <a:ext cx="430504" cy="429965"/>
          </a:xfrm>
          <a:prstGeom prst="rect">
            <a:avLst/>
          </a:prstGeom>
        </p:spPr>
      </p:pic>
      <p:pic>
        <p:nvPicPr>
          <p:cNvPr id="20" name="Image 19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9819648E-2E2E-4FD2-8DB4-D1AF281E65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843" y="1782565"/>
            <a:ext cx="410066" cy="410066"/>
          </a:xfrm>
          <a:prstGeom prst="rect">
            <a:avLst/>
          </a:prstGeom>
        </p:spPr>
      </p:pic>
      <p:sp>
        <p:nvSpPr>
          <p:cNvPr id="7" name="Ellipse 96">
            <a:extLst>
              <a:ext uri="{FF2B5EF4-FFF2-40B4-BE49-F238E27FC236}">
                <a16:creationId xmlns:a16="http://schemas.microsoft.com/office/drawing/2014/main" id="{A2BF3D22-5005-40B0-9004-2D790230ACC9}"/>
              </a:ext>
            </a:extLst>
          </p:cNvPr>
          <p:cNvSpPr/>
          <p:nvPr/>
        </p:nvSpPr>
        <p:spPr>
          <a:xfrm>
            <a:off x="3720610" y="1723448"/>
            <a:ext cx="528301" cy="528301"/>
          </a:xfrm>
          <a:prstGeom prst="ellipse">
            <a:avLst/>
          </a:prstGeom>
          <a:solidFill>
            <a:schemeClr val="accent5">
              <a:alpha val="2980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1906">
              <a:defRPr/>
            </a:pPr>
            <a:endParaRPr lang="fr-FR" sz="1579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Google Shape;346;p24">
            <a:extLst>
              <a:ext uri="{FF2B5EF4-FFF2-40B4-BE49-F238E27FC236}">
                <a16:creationId xmlns:a16="http://schemas.microsoft.com/office/drawing/2014/main" id="{09DC75A1-BDCE-4C63-8A9B-D3AF58D7FFDF}"/>
              </a:ext>
            </a:extLst>
          </p:cNvPr>
          <p:cNvSpPr txBox="1"/>
          <p:nvPr/>
        </p:nvSpPr>
        <p:spPr>
          <a:xfrm>
            <a:off x="3206946" y="2258038"/>
            <a:ext cx="1555627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76" tIns="80176" rIns="80176" bIns="80176" anchor="ctr" anchorCtr="0">
            <a:noAutofit/>
          </a:bodyPr>
          <a:lstStyle/>
          <a:p>
            <a:pPr algn="ctr">
              <a:defRPr/>
            </a:pPr>
            <a:r>
              <a:rPr lang="fr-FR" sz="1403" b="1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  <a:sym typeface="Fira Sans Extra Condensed Medium"/>
              </a:rPr>
              <a:t>Expertise métier et conseil</a:t>
            </a:r>
          </a:p>
        </p:txBody>
      </p:sp>
      <p:sp>
        <p:nvSpPr>
          <p:cNvPr id="9" name="ZoneTexte 40">
            <a:extLst>
              <a:ext uri="{FF2B5EF4-FFF2-40B4-BE49-F238E27FC236}">
                <a16:creationId xmlns:a16="http://schemas.microsoft.com/office/drawing/2014/main" id="{A245C2F9-C028-4F3B-BB84-F9D8A6FCBCEC}"/>
              </a:ext>
            </a:extLst>
          </p:cNvPr>
          <p:cNvSpPr txBox="1"/>
          <p:nvPr/>
        </p:nvSpPr>
        <p:spPr>
          <a:xfrm>
            <a:off x="2848229" y="2860701"/>
            <a:ext cx="2457054" cy="2605993"/>
          </a:xfrm>
          <a:prstGeom prst="roundRect">
            <a:avLst>
              <a:gd name="adj" fmla="val 4496"/>
            </a:avLst>
          </a:prstGeom>
          <a:solidFill>
            <a:srgbClr val="FFFFFF"/>
          </a:solidFill>
          <a:ln>
            <a:noFill/>
          </a:ln>
          <a:effectLst>
            <a:outerShdw blurRad="71438" algn="ctr" rotWithShape="0">
              <a:srgbClr val="000000">
                <a:alpha val="25000"/>
              </a:srgbClr>
            </a:outerShdw>
          </a:effectLst>
        </p:spPr>
        <p:txBody>
          <a:bodyPr spcFirstLastPara="1" wrap="square" lIns="31570" tIns="94711" rIns="31570" bIns="9471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8900" indent="3175">
              <a:defRPr sz="1100">
                <a:solidFill>
                  <a:schemeClr val="dk1"/>
                </a:solidFill>
              </a:defRPr>
            </a:lvl1pPr>
          </a:lstStyle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Expertise dans la donnée d’entreprise et bancaire</a:t>
            </a: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endParaRPr lang="fr-FR" sz="1228" dirty="0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b="1" dirty="0">
                <a:solidFill>
                  <a:schemeClr val="accent5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Intervention sur l’ensemble de chaine </a:t>
            </a:r>
            <a:r>
              <a:rPr lang="fr-FR" sz="1228" dirty="0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: du cadrage à l’utilisation par les équipes</a:t>
            </a: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endParaRPr lang="fr-FR" sz="1228" dirty="0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r>
              <a:rPr lang="fr-FR" sz="1228" dirty="0">
                <a:solidFill>
                  <a:srgbClr val="000000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Refonte des processus, montée en compétence, appropriation par les équipes</a:t>
            </a:r>
          </a:p>
          <a:p>
            <a:pPr marL="150358" indent="-150358" defTabSz="801906">
              <a:buFont typeface="Wingdings" panose="05000000000000000000" pitchFamily="2" charset="2"/>
              <a:buChar char="ü"/>
              <a:defRPr/>
            </a:pPr>
            <a:endParaRPr lang="fr-FR" sz="1228" dirty="0">
              <a:solidFill>
                <a:srgbClr val="000000"/>
              </a:solidFill>
              <a:latin typeface="+mj-lt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4AE88C7C-20CA-4AD8-8EDE-AF132907FFC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1112" y="1743645"/>
            <a:ext cx="487296" cy="4879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7BBB1B-1060-459C-A6A1-9ED42B5CA678}"/>
              </a:ext>
            </a:extLst>
          </p:cNvPr>
          <p:cNvSpPr/>
          <p:nvPr/>
        </p:nvSpPr>
        <p:spPr>
          <a:xfrm>
            <a:off x="-1" y="218801"/>
            <a:ext cx="2091559" cy="799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traduire, et à relire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DAAA917-5C6D-4BB5-AE0C-4FEE163AE8ED}"/>
              </a:ext>
            </a:extLst>
          </p:cNvPr>
          <p:cNvSpPr/>
          <p:nvPr/>
        </p:nvSpPr>
        <p:spPr>
          <a:xfrm>
            <a:off x="10132204" y="57693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4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E93AA-F375-987A-7C55-C7B4494B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F3C518F-E23C-0E9E-C9A4-970FA85E1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79" t="14225" r="-4479" b="24575"/>
          <a:stretch/>
        </p:blipFill>
        <p:spPr>
          <a:xfrm>
            <a:off x="-1" y="17115"/>
            <a:ext cx="10691813" cy="60141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065955-EB32-8931-134C-97F1819B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37313"/>
            <a:ext cx="10391611" cy="790106"/>
          </a:xfrm>
        </p:spPr>
        <p:txBody>
          <a:bodyPr/>
          <a:lstStyle/>
          <a:p>
            <a:r>
              <a:rPr lang="en-US" noProof="0"/>
              <a:t>Real-Time Signals for Business Failure Risk Detection</a:t>
            </a:r>
            <a:endParaRPr lang="en-GB" sz="2105" i="1">
              <a:latin typeface="Malinton ExtLt" pitchFamily="50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8DFAF-2DAE-9D88-9C50-84AAD17E36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noProof="0"/>
              <a:t>All use cases are part of Quinten’s expertise &amp; track record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38A619-9A65-609E-A535-7E77ED1FC524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99B2B57-C5B5-AD0A-A75F-9BE63232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29</a:t>
            </a:fld>
            <a:endParaRPr lang="en-FR"/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D7A98C04-4F3F-894A-4773-E82D1F747D51}"/>
              </a:ext>
            </a:extLst>
          </p:cNvPr>
          <p:cNvSpPr txBox="1">
            <a:spLocks/>
          </p:cNvSpPr>
          <p:nvPr/>
        </p:nvSpPr>
        <p:spPr>
          <a:xfrm>
            <a:off x="384389" y="1479171"/>
            <a:ext cx="10102500" cy="4262488"/>
          </a:xfrm>
          <a:prstGeom prst="rect">
            <a:avLst/>
          </a:prstGeom>
        </p:spPr>
        <p:txBody>
          <a:bodyPr vert="horz" lIns="80189" tIns="40094" rIns="80189" bIns="40094" numCol="2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E6E"/>
              </a:buClr>
              <a:buFont typeface="Arial" panose="020B0604020202020204" pitchFamily="34" charset="0"/>
              <a:buNone/>
              <a:defRPr sz="25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5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1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Challenge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3"/>
              <a:t>Poor assessment of company health </a:t>
            </a:r>
            <a:r>
              <a:rPr lang="fr-FR" sz="1403"/>
              <a:t>and </a:t>
            </a:r>
            <a:r>
              <a:rPr lang="fr-FR" sz="1403" err="1"/>
              <a:t>compromised</a:t>
            </a:r>
            <a:r>
              <a:rPr lang="fr-FR" sz="1403"/>
              <a:t> high-</a:t>
            </a:r>
            <a:r>
              <a:rPr lang="fr-FR" sz="1403" err="1"/>
              <a:t>stakes</a:t>
            </a:r>
            <a:r>
              <a:rPr lang="fr-FR" sz="1403"/>
              <a:t> </a:t>
            </a:r>
            <a:r>
              <a:rPr lang="fr-FR" sz="1403" err="1"/>
              <a:t>decisions</a:t>
            </a:r>
            <a:r>
              <a:rPr lang="en-US" sz="1403"/>
              <a:t> due to outdated data.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3"/>
              <a:t>Existing tool unused due to excessive false positives and lack of trust</a:t>
            </a:r>
            <a:endParaRPr lang="fr-FR" altLang="fr-FR" sz="1403"/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/>
              <a:t>Abrupt score changes </a:t>
            </a:r>
            <a:r>
              <a:rPr lang="fr-FR" altLang="fr-FR" sz="1403" err="1"/>
              <a:t>led</a:t>
            </a:r>
            <a:r>
              <a:rPr lang="fr-FR" altLang="fr-FR" sz="1403"/>
              <a:t> to confusion and high </a:t>
            </a:r>
            <a:r>
              <a:rPr lang="fr-FR" altLang="fr-FR" sz="1403" err="1"/>
              <a:t>customer</a:t>
            </a:r>
            <a:r>
              <a:rPr lang="fr-FR" altLang="fr-FR" sz="1403"/>
              <a:t> support volume.</a:t>
            </a:r>
          </a:p>
          <a:p>
            <a:pPr algn="just"/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Data &amp; Method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Ingested</a:t>
            </a:r>
            <a:r>
              <a:rPr lang="fr-FR" altLang="fr-FR" sz="1403"/>
              <a:t> real-time </a:t>
            </a:r>
            <a:r>
              <a:rPr lang="fr-FR" altLang="fr-FR" sz="1403" err="1"/>
              <a:t>signals</a:t>
            </a:r>
            <a:r>
              <a:rPr lang="fr-FR" altLang="fr-FR" sz="1403"/>
              <a:t> </a:t>
            </a:r>
            <a:r>
              <a:rPr lang="fr-FR" altLang="fr-FR" sz="1403" err="1"/>
              <a:t>from</a:t>
            </a:r>
            <a:r>
              <a:rPr lang="fr-FR" altLang="fr-FR" sz="1403"/>
              <a:t> hot data sources (e.g., </a:t>
            </a:r>
            <a:r>
              <a:rPr lang="fr-FR" altLang="fr-FR" sz="1403" err="1"/>
              <a:t>press</a:t>
            </a:r>
            <a:r>
              <a:rPr lang="fr-FR" altLang="fr-FR" sz="1403"/>
              <a:t> articles).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Developed</a:t>
            </a:r>
            <a:r>
              <a:rPr lang="fr-FR" altLang="fr-FR" sz="1403"/>
              <a:t> </a:t>
            </a:r>
            <a:r>
              <a:rPr lang="fr-FR" altLang="fr-FR" sz="1403" err="1"/>
              <a:t>advanced</a:t>
            </a:r>
            <a:r>
              <a:rPr lang="fr-FR" altLang="fr-FR" sz="1403"/>
              <a:t> NER and </a:t>
            </a:r>
            <a:r>
              <a:rPr lang="fr-FR" altLang="fr-FR" sz="1403" err="1"/>
              <a:t>entity</a:t>
            </a:r>
            <a:r>
              <a:rPr lang="fr-FR" altLang="fr-FR" sz="1403"/>
              <a:t> </a:t>
            </a:r>
            <a:r>
              <a:rPr lang="fr-FR" altLang="fr-FR" sz="1403" err="1"/>
              <a:t>matching</a:t>
            </a:r>
            <a:r>
              <a:rPr lang="fr-FR" altLang="fr-FR" sz="1403"/>
              <a:t> to </a:t>
            </a:r>
            <a:r>
              <a:rPr lang="fr-FR" altLang="fr-FR" sz="1403" err="1"/>
              <a:t>link</a:t>
            </a:r>
            <a:r>
              <a:rPr lang="fr-FR" altLang="fr-FR" sz="1403"/>
              <a:t> </a:t>
            </a:r>
            <a:r>
              <a:rPr lang="fr-FR" altLang="fr-FR" sz="1403" err="1"/>
              <a:t>companies</a:t>
            </a:r>
            <a:r>
              <a:rPr lang="fr-FR" altLang="fr-FR" sz="1403"/>
              <a:t> to the correct SIREN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Built</a:t>
            </a:r>
            <a:r>
              <a:rPr lang="fr-FR" altLang="fr-FR" sz="1403"/>
              <a:t> machine </a:t>
            </a:r>
            <a:r>
              <a:rPr lang="fr-FR" altLang="fr-FR" sz="1403" err="1"/>
              <a:t>learning</a:t>
            </a:r>
            <a:r>
              <a:rPr lang="fr-FR" altLang="fr-FR" sz="1403"/>
              <a:t> </a:t>
            </a:r>
            <a:r>
              <a:rPr lang="fr-FR" altLang="fr-FR" sz="1403" err="1"/>
              <a:t>models</a:t>
            </a:r>
            <a:r>
              <a:rPr lang="fr-FR" altLang="fr-FR" sz="1403"/>
              <a:t> to </a:t>
            </a:r>
            <a:r>
              <a:rPr lang="fr-FR" altLang="fr-FR" sz="1403" err="1"/>
              <a:t>assess</a:t>
            </a:r>
            <a:r>
              <a:rPr lang="fr-FR" altLang="fr-FR" sz="1403"/>
              <a:t> </a:t>
            </a:r>
            <a:r>
              <a:rPr lang="fr-FR" altLang="fr-FR" sz="1403" err="1"/>
              <a:t>risk</a:t>
            </a:r>
            <a:r>
              <a:rPr lang="fr-FR" altLang="fr-FR" sz="1403"/>
              <a:t> </a:t>
            </a:r>
            <a:r>
              <a:rPr lang="fr-FR" altLang="fr-FR" sz="1403" err="1"/>
              <a:t>level</a:t>
            </a:r>
            <a:r>
              <a:rPr lang="fr-FR" altLang="fr-FR" sz="1403"/>
              <a:t> 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Delivered</a:t>
            </a:r>
            <a:r>
              <a:rPr lang="fr-FR" altLang="fr-FR" sz="1403"/>
              <a:t> a SaaS platform </a:t>
            </a:r>
            <a:r>
              <a:rPr lang="fr-FR" altLang="fr-FR" sz="1403" err="1"/>
              <a:t>with</a:t>
            </a:r>
            <a:r>
              <a:rPr lang="fr-FR" altLang="fr-FR" sz="1403"/>
              <a:t> </a:t>
            </a:r>
            <a:r>
              <a:rPr lang="fr-FR" altLang="fr-FR" sz="1403" err="1"/>
              <a:t>daily</a:t>
            </a:r>
            <a:r>
              <a:rPr lang="fr-FR" altLang="fr-FR" sz="1403"/>
              <a:t> </a:t>
            </a:r>
            <a:r>
              <a:rPr lang="fr-FR" altLang="fr-FR" sz="1403" err="1"/>
              <a:t>alerts</a:t>
            </a:r>
            <a:r>
              <a:rPr lang="fr-FR" altLang="fr-FR" sz="1403"/>
              <a:t> for high-</a:t>
            </a:r>
            <a:r>
              <a:rPr lang="fr-FR" altLang="fr-FR" sz="1403" err="1"/>
              <a:t>risk</a:t>
            </a:r>
            <a:r>
              <a:rPr lang="fr-FR" altLang="fr-FR" sz="1403"/>
              <a:t> </a:t>
            </a:r>
            <a:r>
              <a:rPr lang="fr-FR" altLang="fr-FR" sz="1403" err="1"/>
              <a:t>companies</a:t>
            </a:r>
            <a:r>
              <a:rPr lang="fr-FR" altLang="fr-FR" sz="1403"/>
              <a:t>.</a:t>
            </a:r>
          </a:p>
          <a:p>
            <a:pPr fontAlgn="base">
              <a:spcAft>
                <a:spcPct val="0"/>
              </a:spcAft>
            </a:pPr>
            <a:endParaRPr lang="en-US" sz="1403" b="1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marL="157323" indent="-15732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1403"/>
          </a:p>
          <a:p>
            <a:pPr fontAlgn="base">
              <a:spcAft>
                <a:spcPct val="0"/>
              </a:spcAft>
            </a:pPr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Results</a:t>
            </a:r>
            <a:endParaRPr lang="fr-FR" altLang="fr-FR" sz="1403"/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Achieved</a:t>
            </a:r>
            <a:r>
              <a:rPr lang="fr-FR" altLang="fr-FR" sz="1403"/>
              <a:t> &gt;85% </a:t>
            </a:r>
            <a:r>
              <a:rPr lang="fr-FR" altLang="fr-FR" sz="1403" err="1"/>
              <a:t>entity</a:t>
            </a:r>
            <a:r>
              <a:rPr lang="fr-FR" altLang="fr-FR" sz="1403"/>
              <a:t> </a:t>
            </a:r>
            <a:r>
              <a:rPr lang="fr-FR" altLang="fr-FR" sz="1403" err="1"/>
              <a:t>matching</a:t>
            </a:r>
            <a:r>
              <a:rPr lang="fr-FR" altLang="fr-FR" sz="1403"/>
              <a:t> </a:t>
            </a:r>
            <a:r>
              <a:rPr lang="fr-FR" altLang="fr-FR" sz="1403" err="1"/>
              <a:t>accuracy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/>
              <a:t>12x </a:t>
            </a:r>
            <a:r>
              <a:rPr lang="fr-FR" altLang="fr-FR" sz="1403" err="1"/>
              <a:t>reduction</a:t>
            </a:r>
            <a:r>
              <a:rPr lang="fr-FR" altLang="fr-FR" sz="1403"/>
              <a:t> in false positives vs. </a:t>
            </a:r>
            <a:r>
              <a:rPr lang="fr-FR" altLang="fr-FR" sz="1403" err="1"/>
              <a:t>previous</a:t>
            </a:r>
            <a:r>
              <a:rPr lang="fr-FR" altLang="fr-FR" sz="1403"/>
              <a:t> </a:t>
            </a:r>
            <a:r>
              <a:rPr lang="fr-FR" altLang="fr-FR" sz="1403" err="1"/>
              <a:t>risk</a:t>
            </a:r>
            <a:r>
              <a:rPr lang="fr-FR" altLang="fr-FR" sz="1403"/>
              <a:t> model.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/>
              <a:t>Risk scores </a:t>
            </a:r>
            <a:r>
              <a:rPr lang="fr-FR" altLang="fr-FR" sz="1403" err="1"/>
              <a:t>now</a:t>
            </a:r>
            <a:r>
              <a:rPr lang="fr-FR" altLang="fr-FR" sz="1403"/>
              <a:t> </a:t>
            </a:r>
            <a:r>
              <a:rPr lang="fr-FR" altLang="fr-FR" sz="1403" err="1"/>
              <a:t>evolve</a:t>
            </a:r>
            <a:r>
              <a:rPr lang="fr-FR" altLang="fr-FR" sz="1403"/>
              <a:t> </a:t>
            </a:r>
            <a:r>
              <a:rPr lang="fr-FR" altLang="fr-FR" sz="1403" err="1"/>
              <a:t>gradually</a:t>
            </a:r>
            <a:r>
              <a:rPr lang="fr-FR" altLang="fr-FR" sz="1403"/>
              <a:t>, </a:t>
            </a:r>
            <a:r>
              <a:rPr lang="fr-FR" altLang="fr-FR" sz="1403" err="1"/>
              <a:t>enabling</a:t>
            </a:r>
            <a:r>
              <a:rPr lang="fr-FR" altLang="fr-FR" sz="1403"/>
              <a:t> </a:t>
            </a:r>
            <a:r>
              <a:rPr lang="fr-FR" altLang="fr-FR" sz="1403" err="1"/>
              <a:t>earlier</a:t>
            </a:r>
            <a:r>
              <a:rPr lang="fr-FR" altLang="fr-FR" sz="1403"/>
              <a:t>, </a:t>
            </a:r>
            <a:r>
              <a:rPr lang="fr-FR" altLang="fr-FR" sz="1403" err="1"/>
              <a:t>smoother</a:t>
            </a:r>
            <a:r>
              <a:rPr lang="fr-FR" altLang="fr-FR" sz="1403"/>
              <a:t> client communication.</a:t>
            </a:r>
          </a:p>
          <a:p>
            <a:pPr algn="just" fontAlgn="base"/>
            <a:endParaRPr lang="en-US" sz="1403"/>
          </a:p>
          <a:p>
            <a:pPr algn="just" fontAlgn="base"/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Impact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Provided</a:t>
            </a:r>
            <a:r>
              <a:rPr lang="fr-FR" altLang="fr-FR" sz="1403"/>
              <a:t> clients </a:t>
            </a:r>
            <a:r>
              <a:rPr lang="fr-FR" altLang="fr-FR" sz="1403" err="1"/>
              <a:t>with</a:t>
            </a:r>
            <a:r>
              <a:rPr lang="fr-FR" altLang="fr-FR" sz="1403"/>
              <a:t> </a:t>
            </a:r>
            <a:r>
              <a:rPr lang="fr-FR" altLang="fr-FR" sz="1403" err="1"/>
              <a:t>timely</a:t>
            </a:r>
            <a:r>
              <a:rPr lang="fr-FR" altLang="fr-FR" sz="1403"/>
              <a:t>, reliable, and </a:t>
            </a:r>
            <a:r>
              <a:rPr lang="fr-FR" altLang="fr-FR" sz="1403" err="1"/>
              <a:t>actionable</a:t>
            </a:r>
            <a:r>
              <a:rPr lang="fr-FR" altLang="fr-FR" sz="1403"/>
              <a:t> </a:t>
            </a:r>
            <a:r>
              <a:rPr lang="fr-FR" altLang="fr-FR" sz="1403" err="1"/>
              <a:t>risk</a:t>
            </a:r>
            <a:r>
              <a:rPr lang="fr-FR" altLang="fr-FR" sz="1403"/>
              <a:t> insights.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Drastically</a:t>
            </a:r>
            <a:r>
              <a:rPr lang="fr-FR" altLang="fr-FR" sz="1403"/>
              <a:t> </a:t>
            </a:r>
            <a:r>
              <a:rPr lang="fr-FR" altLang="fr-FR" sz="1403" err="1"/>
              <a:t>reduced</a:t>
            </a:r>
            <a:r>
              <a:rPr lang="fr-FR" altLang="fr-FR" sz="1403"/>
              <a:t> support calls </a:t>
            </a:r>
            <a:r>
              <a:rPr lang="fr-FR" altLang="fr-FR" sz="1403" err="1"/>
              <a:t>linked</a:t>
            </a:r>
            <a:r>
              <a:rPr lang="fr-FR" altLang="fr-FR" sz="1403"/>
              <a:t> to </a:t>
            </a:r>
            <a:r>
              <a:rPr lang="fr-FR" altLang="fr-FR" sz="1403" err="1"/>
              <a:t>misunderstood</a:t>
            </a:r>
            <a:r>
              <a:rPr lang="fr-FR" altLang="fr-FR" sz="1403"/>
              <a:t> score changes.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Strengthened</a:t>
            </a:r>
            <a:r>
              <a:rPr lang="fr-FR" altLang="fr-FR" sz="1403"/>
              <a:t> Altares’ </a:t>
            </a:r>
            <a:r>
              <a:rPr lang="fr-FR" altLang="fr-FR" sz="1403" err="1"/>
              <a:t>market</a:t>
            </a:r>
            <a:r>
              <a:rPr lang="fr-FR" altLang="fr-FR" sz="1403"/>
              <a:t> position as a leader in real-time data intelligence.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Protected</a:t>
            </a:r>
            <a:r>
              <a:rPr lang="fr-FR" altLang="fr-FR" sz="1403"/>
              <a:t> brand trust by </a:t>
            </a:r>
            <a:r>
              <a:rPr lang="fr-FR" altLang="fr-FR" sz="1403" err="1"/>
              <a:t>preventing</a:t>
            </a:r>
            <a:r>
              <a:rPr lang="fr-FR" altLang="fr-FR" sz="1403"/>
              <a:t> </a:t>
            </a:r>
            <a:r>
              <a:rPr lang="fr-FR" altLang="fr-FR" sz="1403" err="1"/>
              <a:t>reputational</a:t>
            </a:r>
            <a:r>
              <a:rPr lang="fr-FR" altLang="fr-FR" sz="1403"/>
              <a:t> damage </a:t>
            </a:r>
            <a:r>
              <a:rPr lang="fr-FR" altLang="fr-FR" sz="1403" err="1"/>
              <a:t>from</a:t>
            </a:r>
            <a:r>
              <a:rPr lang="fr-FR" altLang="fr-FR" sz="1403"/>
              <a:t> </a:t>
            </a:r>
            <a:r>
              <a:rPr lang="fr-FR" altLang="fr-FR" sz="1403" err="1"/>
              <a:t>outdated</a:t>
            </a:r>
            <a:r>
              <a:rPr lang="fr-FR" altLang="fr-FR" sz="1403"/>
              <a:t> </a:t>
            </a:r>
            <a:r>
              <a:rPr lang="fr-FR" altLang="fr-FR" sz="1403" err="1"/>
              <a:t>alerts</a:t>
            </a:r>
            <a:r>
              <a:rPr lang="fr-FR" altLang="fr-FR" sz="1403"/>
              <a:t>.</a:t>
            </a:r>
          </a:p>
          <a:p>
            <a:endParaRPr lang="fr-FR" sz="1403" b="1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AF4D61-BF88-9C2F-0E77-FF06FC8F7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7205" y="1812999"/>
            <a:ext cx="5111484" cy="2443396"/>
          </a:xfrm>
        </p:spPr>
        <p:txBody>
          <a:bodyPr/>
          <a:lstStyle/>
          <a:p>
            <a:pPr marL="285750" indent="-285750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dirty="0">
                <a:sym typeface="+mn-lt"/>
              </a:rPr>
              <a:t>OVERALL CAPABILITIES</a:t>
            </a:r>
          </a:p>
          <a:p>
            <a:pPr marL="285750" indent="-285750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US" dirty="0"/>
              <a:t>SMARTER DECISIONS, MEASURABLE RESULTS</a:t>
            </a:r>
          </a:p>
          <a:p>
            <a:pPr marL="285750" indent="-285750">
              <a:spcAft>
                <a:spcPts val="1052"/>
              </a:spcAft>
              <a:buFont typeface="Arial" panose="020B0604020202020204" pitchFamily="34" charset="0"/>
              <a:buChar char="•"/>
              <a:tabLst>
                <a:tab pos="75181" algn="l"/>
              </a:tabLst>
            </a:pPr>
            <a:r>
              <a:rPr lang="en-US" dirty="0">
                <a:sym typeface="+mn-lt"/>
              </a:rPr>
              <a:t>USE CASES</a:t>
            </a:r>
            <a:endParaRPr lang="en-GB" dirty="0">
              <a:sym typeface="+mn-lt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0A3069-8164-CF75-7895-1769ACC88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002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43458-8C04-5B8B-B416-C761D536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DD9FAE0-A7A4-9E4E-2438-595638CB9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79" t="14225" r="-4479" b="24575"/>
          <a:stretch/>
        </p:blipFill>
        <p:spPr>
          <a:xfrm>
            <a:off x="-1" y="17115"/>
            <a:ext cx="10691813" cy="60141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145159-F31A-64CA-413D-B07B5C65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19" y="161999"/>
            <a:ext cx="10391611" cy="790106"/>
          </a:xfrm>
        </p:spPr>
        <p:txBody>
          <a:bodyPr/>
          <a:lstStyle/>
          <a:p>
            <a:r>
              <a:rPr lang="en-US" noProof="0">
                <a:latin typeface="Malinton Black" pitchFamily="2" charset="0"/>
              </a:rPr>
              <a:t>Use Case</a:t>
            </a:r>
            <a:r>
              <a:rPr lang="en-US" noProof="0"/>
              <a:t>: </a:t>
            </a:r>
            <a:r>
              <a:rPr lang="en-US"/>
              <a:t>Increase technology transfer through an AI-powered matching tool</a:t>
            </a:r>
            <a:endParaRPr lang="en-GB" sz="2105" i="1">
              <a:latin typeface="Malinton ExtLt" pitchFamily="50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5EF181-3E95-6035-C51C-E11D16200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noProof="0"/>
              <a:t>All use cases are part of Quinten’s expertise &amp; track record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421CD-7FF9-C417-CE17-46BE1CF1ABC3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3BD099-57A3-8A2F-D5A0-07629633D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30</a:t>
            </a:fld>
            <a:endParaRPr lang="en-FR"/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9F6EBF0C-6CCC-9D33-5C06-A7AD75D1FF95}"/>
              </a:ext>
            </a:extLst>
          </p:cNvPr>
          <p:cNvSpPr txBox="1">
            <a:spLocks/>
          </p:cNvSpPr>
          <p:nvPr/>
        </p:nvSpPr>
        <p:spPr>
          <a:xfrm>
            <a:off x="342295" y="1318161"/>
            <a:ext cx="10102500" cy="4262488"/>
          </a:xfrm>
          <a:prstGeom prst="rect">
            <a:avLst/>
          </a:prstGeom>
        </p:spPr>
        <p:txBody>
          <a:bodyPr vert="horz" lIns="80189" tIns="40094" rIns="80189" bIns="40094" numCol="2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E6E"/>
              </a:buClr>
              <a:buFont typeface="Arial" panose="020B0604020202020204" pitchFamily="34" charset="0"/>
              <a:buNone/>
              <a:defRPr sz="25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5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100" b="0" i="0" kern="120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Challenge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/>
              <a:t>Matching a public </a:t>
            </a:r>
            <a:r>
              <a:rPr lang="fr-FR" altLang="fr-FR" sz="1403" err="1"/>
              <a:t>research</a:t>
            </a:r>
            <a:r>
              <a:rPr lang="fr-FR" altLang="fr-FR" sz="1403"/>
              <a:t> </a:t>
            </a:r>
            <a:r>
              <a:rPr lang="fr-FR" altLang="fr-FR" sz="1403" err="1"/>
              <a:t>technology</a:t>
            </a:r>
            <a:r>
              <a:rPr lang="fr-FR" altLang="fr-FR" sz="1403"/>
              <a:t> </a:t>
            </a:r>
            <a:r>
              <a:rPr lang="fr-FR" altLang="fr-FR" sz="1403" err="1"/>
              <a:t>with</a:t>
            </a:r>
            <a:r>
              <a:rPr lang="fr-FR" altLang="fr-FR" sz="1403"/>
              <a:t> the right </a:t>
            </a:r>
            <a:r>
              <a:rPr lang="fr-FR" altLang="fr-FR" sz="1403" err="1"/>
              <a:t>company</a:t>
            </a:r>
            <a:r>
              <a:rPr lang="fr-FR" altLang="fr-FR" sz="1403"/>
              <a:t> </a:t>
            </a:r>
            <a:r>
              <a:rPr lang="fr-FR" altLang="fr-FR" sz="1403" err="1"/>
              <a:t>was</a:t>
            </a:r>
            <a:r>
              <a:rPr lang="fr-FR" altLang="fr-FR" sz="1403"/>
              <a:t> time-</a:t>
            </a:r>
            <a:r>
              <a:rPr lang="fr-FR" altLang="fr-FR" sz="1403" err="1"/>
              <a:t>consuming</a:t>
            </a:r>
            <a:r>
              <a:rPr lang="fr-FR" altLang="fr-FR" sz="1403"/>
              <a:t> and </a:t>
            </a:r>
            <a:r>
              <a:rPr lang="fr-FR" altLang="fr-FR" sz="1403" err="1"/>
              <a:t>manual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Incomplete</a:t>
            </a:r>
            <a:r>
              <a:rPr lang="fr-FR" altLang="fr-FR" sz="1403"/>
              <a:t> </a:t>
            </a:r>
            <a:r>
              <a:rPr lang="fr-FR" altLang="fr-FR" sz="1403" err="1"/>
              <a:t>prospecting</a:t>
            </a:r>
            <a:r>
              <a:rPr lang="fr-FR" altLang="fr-FR" sz="1403"/>
              <a:t> processus </a:t>
            </a:r>
            <a:r>
              <a:rPr lang="fr-FR" altLang="fr-FR" sz="1403" err="1"/>
              <a:t>leading</a:t>
            </a:r>
            <a:r>
              <a:rPr lang="fr-FR" altLang="fr-FR" sz="1403"/>
              <a:t> to </a:t>
            </a:r>
            <a:r>
              <a:rPr lang="fr-FR" altLang="fr-FR" sz="1403" err="1"/>
              <a:t>missed</a:t>
            </a:r>
            <a:r>
              <a:rPr lang="fr-FR" altLang="fr-FR" sz="1403"/>
              <a:t> </a:t>
            </a:r>
            <a:r>
              <a:rPr lang="fr-FR" altLang="fr-FR" sz="1403" err="1"/>
              <a:t>opportunities</a:t>
            </a:r>
            <a:r>
              <a:rPr lang="fr-FR" altLang="fr-FR" sz="1403"/>
              <a:t> due to national </a:t>
            </a:r>
            <a:r>
              <a:rPr lang="fr-FR" altLang="fr-FR" sz="1403" err="1"/>
              <a:t>activity</a:t>
            </a:r>
            <a:r>
              <a:rPr lang="fr-FR" altLang="fr-FR" sz="1403"/>
              <a:t> </a:t>
            </a:r>
            <a:r>
              <a:rPr lang="fr-FR" altLang="fr-FR" sz="1403" err="1"/>
              <a:t>databases</a:t>
            </a:r>
            <a:r>
              <a:rPr lang="fr-FR" altLang="fr-FR" sz="1403"/>
              <a:t> </a:t>
            </a:r>
            <a:r>
              <a:rPr lang="fr-FR" altLang="fr-FR" sz="1403" err="1"/>
              <a:t>poorly</a:t>
            </a:r>
            <a:r>
              <a:rPr lang="fr-FR" altLang="fr-FR" sz="1403"/>
              <a:t> </a:t>
            </a:r>
            <a:r>
              <a:rPr lang="fr-FR" altLang="fr-FR" sz="1403" err="1"/>
              <a:t>structured</a:t>
            </a:r>
            <a:r>
              <a:rPr lang="fr-FR" altLang="fr-FR" sz="1403"/>
              <a:t>,.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Assessing</a:t>
            </a:r>
            <a:r>
              <a:rPr lang="fr-FR" altLang="fr-FR" sz="1403"/>
              <a:t> a </a:t>
            </a:r>
            <a:r>
              <a:rPr lang="fr-FR" altLang="fr-FR" sz="1403" err="1"/>
              <a:t>company’s</a:t>
            </a:r>
            <a:r>
              <a:rPr lang="fr-FR" altLang="fr-FR" sz="1403"/>
              <a:t> </a:t>
            </a:r>
            <a:r>
              <a:rPr lang="fr-FR" altLang="fr-FR" sz="1403" err="1"/>
              <a:t>appetite</a:t>
            </a:r>
            <a:r>
              <a:rPr lang="fr-FR" altLang="fr-FR" sz="1403"/>
              <a:t> for innovation </a:t>
            </a:r>
            <a:r>
              <a:rPr lang="fr-FR" altLang="fr-FR" sz="1403" err="1"/>
              <a:t>was</a:t>
            </a:r>
            <a:r>
              <a:rPr lang="fr-FR" altLang="fr-FR" sz="1403"/>
              <a:t> subjective and </a:t>
            </a:r>
            <a:r>
              <a:rPr lang="fr-FR" altLang="fr-FR" sz="1403" err="1"/>
              <a:t>lacked</a:t>
            </a:r>
            <a:r>
              <a:rPr lang="fr-FR" altLang="fr-FR" sz="1403"/>
              <a:t> </a:t>
            </a:r>
            <a:r>
              <a:rPr lang="fr-FR" altLang="fr-FR" sz="1403" err="1"/>
              <a:t>standardized</a:t>
            </a:r>
            <a:r>
              <a:rPr lang="fr-FR" altLang="fr-FR" sz="1403"/>
              <a:t> </a:t>
            </a:r>
            <a:r>
              <a:rPr lang="fr-FR" altLang="fr-FR" sz="1403" err="1"/>
              <a:t>indicators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Many</a:t>
            </a:r>
            <a:r>
              <a:rPr lang="fr-FR" altLang="fr-FR" sz="1403"/>
              <a:t> high-</a:t>
            </a:r>
            <a:r>
              <a:rPr lang="fr-FR" altLang="fr-FR" sz="1403" err="1"/>
              <a:t>potential</a:t>
            </a:r>
            <a:r>
              <a:rPr lang="fr-FR" altLang="fr-FR" sz="1403"/>
              <a:t> tech </a:t>
            </a:r>
            <a:r>
              <a:rPr lang="fr-FR" altLang="fr-FR" sz="1403" err="1"/>
              <a:t>transfers</a:t>
            </a:r>
            <a:r>
              <a:rPr lang="fr-FR" altLang="fr-FR" sz="1403"/>
              <a:t> </a:t>
            </a:r>
            <a:r>
              <a:rPr lang="fr-FR" altLang="fr-FR" sz="1403" err="1"/>
              <a:t>never</a:t>
            </a:r>
            <a:r>
              <a:rPr lang="fr-FR" altLang="fr-FR" sz="1403"/>
              <a:t> </a:t>
            </a:r>
            <a:r>
              <a:rPr lang="fr-FR" altLang="fr-FR" sz="1403" err="1"/>
              <a:t>reached</a:t>
            </a:r>
            <a:r>
              <a:rPr lang="fr-FR" altLang="fr-FR" sz="1403"/>
              <a:t> the right </a:t>
            </a:r>
            <a:r>
              <a:rPr lang="fr-FR" altLang="fr-FR" sz="1403" err="1"/>
              <a:t>industrial</a:t>
            </a:r>
            <a:r>
              <a:rPr lang="fr-FR" altLang="fr-FR" sz="1403"/>
              <a:t> </a:t>
            </a:r>
            <a:r>
              <a:rPr lang="fr-FR" altLang="fr-FR" sz="1403" err="1"/>
              <a:t>players</a:t>
            </a:r>
            <a:r>
              <a:rPr lang="fr-FR" altLang="fr-FR" sz="1403"/>
              <a:t>.</a:t>
            </a:r>
          </a:p>
          <a:p>
            <a:pPr algn="just"/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Data &amp; Method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Developed</a:t>
            </a:r>
            <a:r>
              <a:rPr lang="fr-FR" altLang="fr-FR" sz="1403"/>
              <a:t> a </a:t>
            </a:r>
            <a:r>
              <a:rPr lang="fr-FR" altLang="fr-FR" sz="1403" err="1"/>
              <a:t>semantic</a:t>
            </a:r>
            <a:r>
              <a:rPr lang="fr-FR" altLang="fr-FR" sz="1403"/>
              <a:t> </a:t>
            </a:r>
            <a:r>
              <a:rPr lang="fr-FR" altLang="fr-FR" sz="1403" err="1"/>
              <a:t>matching</a:t>
            </a:r>
            <a:r>
              <a:rPr lang="fr-FR" altLang="fr-FR" sz="1403"/>
              <a:t> engine </a:t>
            </a:r>
            <a:r>
              <a:rPr lang="fr-FR" altLang="fr-FR" sz="1403" err="1"/>
              <a:t>using</a:t>
            </a:r>
            <a:r>
              <a:rPr lang="fr-FR" altLang="fr-FR" sz="1403"/>
              <a:t> </a:t>
            </a:r>
            <a:r>
              <a:rPr lang="fr-FR" altLang="fr-FR" sz="1403" err="1"/>
              <a:t>LLMs</a:t>
            </a:r>
            <a:r>
              <a:rPr lang="fr-FR" altLang="fr-FR" sz="1403"/>
              <a:t> and </a:t>
            </a:r>
            <a:r>
              <a:rPr lang="fr-FR" altLang="fr-FR" sz="1403" err="1"/>
              <a:t>embeddings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Matched</a:t>
            </a:r>
            <a:r>
              <a:rPr lang="fr-FR" altLang="fr-FR" sz="1403"/>
              <a:t> technologies </a:t>
            </a:r>
            <a:r>
              <a:rPr lang="fr-FR" altLang="fr-FR" sz="1403" err="1"/>
              <a:t>with</a:t>
            </a:r>
            <a:r>
              <a:rPr lang="fr-FR" altLang="fr-FR" sz="1403"/>
              <a:t> </a:t>
            </a:r>
            <a:r>
              <a:rPr lang="fr-FR" altLang="fr-FR" sz="1403" err="1"/>
              <a:t>companies</a:t>
            </a:r>
            <a:r>
              <a:rPr lang="fr-FR" altLang="fr-FR" sz="1403"/>
              <a:t> </a:t>
            </a:r>
            <a:r>
              <a:rPr lang="fr-FR" altLang="fr-FR" sz="1403" err="1"/>
              <a:t>based</a:t>
            </a:r>
            <a:r>
              <a:rPr lang="fr-FR" altLang="fr-FR" sz="1403"/>
              <a:t> on </a:t>
            </a:r>
            <a:r>
              <a:rPr lang="fr-FR" altLang="fr-FR" sz="1403" err="1"/>
              <a:t>detailed</a:t>
            </a:r>
            <a:r>
              <a:rPr lang="fr-FR" altLang="fr-FR" sz="1403"/>
              <a:t> web content — not </a:t>
            </a:r>
            <a:r>
              <a:rPr lang="fr-FR" altLang="fr-FR" sz="1403" err="1"/>
              <a:t>outdated</a:t>
            </a:r>
            <a:r>
              <a:rPr lang="fr-FR" altLang="fr-FR" sz="1403"/>
              <a:t> classification codes.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Built</a:t>
            </a:r>
            <a:r>
              <a:rPr lang="fr-FR" altLang="fr-FR" sz="1403"/>
              <a:t> innovation-</a:t>
            </a:r>
            <a:r>
              <a:rPr lang="fr-FR" altLang="fr-FR" sz="1403" err="1"/>
              <a:t>readiness</a:t>
            </a:r>
            <a:r>
              <a:rPr lang="fr-FR" altLang="fr-FR" sz="1403"/>
              <a:t> </a:t>
            </a:r>
            <a:r>
              <a:rPr lang="fr-FR" altLang="fr-FR" sz="1403" err="1"/>
              <a:t>scoring</a:t>
            </a:r>
            <a:r>
              <a:rPr lang="fr-FR" altLang="fr-FR" sz="1403"/>
              <a:t> </a:t>
            </a:r>
            <a:r>
              <a:rPr lang="fr-FR" altLang="fr-FR" sz="1403" err="1"/>
              <a:t>based</a:t>
            </a:r>
            <a:r>
              <a:rPr lang="fr-FR" altLang="fr-FR" sz="1403"/>
              <a:t> on </a:t>
            </a:r>
            <a:r>
              <a:rPr lang="fr-FR" altLang="fr-FR" sz="1403" err="1"/>
              <a:t>structured</a:t>
            </a:r>
            <a:r>
              <a:rPr lang="fr-FR" altLang="fr-FR" sz="1403"/>
              <a:t> and </a:t>
            </a:r>
            <a:r>
              <a:rPr lang="fr-FR" altLang="fr-FR" sz="1403" err="1"/>
              <a:t>unstructured</a:t>
            </a:r>
            <a:r>
              <a:rPr lang="fr-FR" altLang="fr-FR" sz="1403"/>
              <a:t> data (R&amp;D </a:t>
            </a:r>
            <a:r>
              <a:rPr lang="fr-FR" altLang="fr-FR" sz="1403" err="1"/>
              <a:t>departments</a:t>
            </a:r>
            <a:r>
              <a:rPr lang="fr-FR" altLang="fr-FR" sz="1403"/>
              <a:t>, patents, publications, innovation </a:t>
            </a:r>
            <a:r>
              <a:rPr lang="fr-FR" altLang="fr-FR" sz="1403" err="1"/>
              <a:t>grants</a:t>
            </a:r>
            <a:r>
              <a:rPr lang="fr-FR" altLang="fr-FR" sz="1403"/>
              <a:t>, etc.)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Delivered</a:t>
            </a:r>
            <a:r>
              <a:rPr lang="fr-FR" altLang="fr-FR" sz="1403"/>
              <a:t> a user-</a:t>
            </a:r>
            <a:r>
              <a:rPr lang="fr-FR" altLang="fr-FR" sz="1403" err="1"/>
              <a:t>friendly</a:t>
            </a:r>
            <a:r>
              <a:rPr lang="fr-FR" altLang="fr-FR" sz="1403"/>
              <a:t> platform </a:t>
            </a:r>
            <a:r>
              <a:rPr lang="fr-FR" altLang="fr-FR" sz="1403" err="1"/>
              <a:t>ranking</a:t>
            </a:r>
            <a:r>
              <a:rPr lang="fr-FR" altLang="fr-FR" sz="1403"/>
              <a:t> </a:t>
            </a:r>
            <a:r>
              <a:rPr lang="fr-FR" altLang="fr-FR" sz="1403" err="1"/>
              <a:t>companies</a:t>
            </a:r>
            <a:r>
              <a:rPr lang="fr-FR" altLang="fr-FR" sz="1403"/>
              <a:t> by </a:t>
            </a:r>
            <a:r>
              <a:rPr lang="fr-FR" altLang="fr-FR" sz="1403" err="1"/>
              <a:t>both</a:t>
            </a:r>
            <a:r>
              <a:rPr lang="fr-FR" altLang="fr-FR" sz="1403"/>
              <a:t> relevance and innovation </a:t>
            </a:r>
            <a:r>
              <a:rPr lang="fr-FR" altLang="fr-FR" sz="1403" err="1"/>
              <a:t>potential</a:t>
            </a:r>
            <a:r>
              <a:rPr lang="fr-FR" altLang="fr-FR" sz="1403"/>
              <a:t>.</a:t>
            </a:r>
          </a:p>
          <a:p>
            <a:pPr algn="just" fontAlgn="base">
              <a:spcAft>
                <a:spcPct val="0"/>
              </a:spcAft>
            </a:pPr>
            <a:endParaRPr lang="en-US" sz="1403" b="1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lvl="0" algn="just" fontAlgn="base">
              <a:spcAft>
                <a:spcPct val="0"/>
              </a:spcAft>
            </a:pPr>
            <a:r>
              <a:rPr lang="en-US" sz="1403" b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Results and business impact</a:t>
            </a:r>
            <a:endParaRPr lang="fr-FR" altLang="fr-FR" sz="1403"/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Empowered</a:t>
            </a:r>
            <a:r>
              <a:rPr lang="fr-FR" altLang="fr-FR" sz="1403"/>
              <a:t> business </a:t>
            </a:r>
            <a:r>
              <a:rPr lang="fr-FR" altLang="fr-FR" sz="1403" err="1"/>
              <a:t>developers</a:t>
            </a:r>
            <a:r>
              <a:rPr lang="fr-FR" altLang="fr-FR" sz="1403"/>
              <a:t> </a:t>
            </a:r>
            <a:r>
              <a:rPr lang="fr-FR" altLang="fr-FR" sz="1403" err="1"/>
              <a:t>with</a:t>
            </a:r>
            <a:r>
              <a:rPr lang="fr-FR" altLang="fr-FR" sz="1403"/>
              <a:t> a high-</a:t>
            </a:r>
            <a:r>
              <a:rPr lang="fr-FR" altLang="fr-FR" sz="1403" err="1"/>
              <a:t>precision</a:t>
            </a:r>
            <a:r>
              <a:rPr lang="fr-FR" altLang="fr-FR" sz="1403"/>
              <a:t>, time-</a:t>
            </a:r>
            <a:r>
              <a:rPr lang="fr-FR" altLang="fr-FR" sz="1403" err="1"/>
              <a:t>saving</a:t>
            </a:r>
            <a:r>
              <a:rPr lang="fr-FR" altLang="fr-FR" sz="1403"/>
              <a:t> </a:t>
            </a:r>
            <a:r>
              <a:rPr lang="fr-FR" altLang="fr-FR" sz="1403" err="1"/>
              <a:t>tool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Enabled</a:t>
            </a:r>
            <a:r>
              <a:rPr lang="fr-FR" altLang="fr-FR" sz="1403"/>
              <a:t> </a:t>
            </a:r>
            <a:r>
              <a:rPr lang="fr-FR" altLang="fr-FR" sz="1403" err="1"/>
              <a:t>faster</a:t>
            </a:r>
            <a:r>
              <a:rPr lang="fr-FR" altLang="fr-FR" sz="1403"/>
              <a:t>, </a:t>
            </a:r>
            <a:r>
              <a:rPr lang="fr-FR" altLang="fr-FR" sz="1403" err="1"/>
              <a:t>smarter</a:t>
            </a:r>
            <a:r>
              <a:rPr lang="fr-FR" altLang="fr-FR" sz="1403"/>
              <a:t>, and more exhaustive </a:t>
            </a:r>
            <a:r>
              <a:rPr lang="fr-FR" altLang="fr-FR" sz="1403" err="1"/>
              <a:t>prospecting</a:t>
            </a:r>
            <a:r>
              <a:rPr lang="fr-FR" altLang="fr-FR" sz="1403"/>
              <a:t>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403" err="1"/>
              <a:t>Standardized</a:t>
            </a:r>
            <a:r>
              <a:rPr lang="fr-FR" altLang="fr-FR" sz="1403"/>
              <a:t> innovation </a:t>
            </a:r>
            <a:r>
              <a:rPr lang="fr-FR" altLang="fr-FR" sz="1403" err="1"/>
              <a:t>scoring</a:t>
            </a:r>
            <a:r>
              <a:rPr lang="fr-FR" altLang="fr-FR" sz="1403"/>
              <a:t> </a:t>
            </a:r>
            <a:r>
              <a:rPr lang="fr-FR" altLang="fr-FR" sz="1403" err="1"/>
              <a:t>enhanced</a:t>
            </a:r>
            <a:r>
              <a:rPr lang="fr-FR" altLang="fr-FR" sz="1403"/>
              <a:t> </a:t>
            </a:r>
            <a:r>
              <a:rPr lang="fr-FR" altLang="fr-FR" sz="1403" err="1"/>
              <a:t>decision-making</a:t>
            </a:r>
            <a:r>
              <a:rPr lang="fr-FR" altLang="fr-FR" sz="1403"/>
              <a:t> </a:t>
            </a:r>
            <a:r>
              <a:rPr lang="fr-FR" altLang="fr-FR" sz="1403" err="1"/>
              <a:t>across</a:t>
            </a:r>
            <a:r>
              <a:rPr lang="fr-FR" altLang="fr-FR" sz="1403"/>
              <a:t> SATT teams.</a:t>
            </a:r>
          </a:p>
          <a:p>
            <a:pPr marL="157323" indent="-157323" algn="just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3"/>
              <a:t>Identified highly relevant companies that were previously missed by existing tools.</a:t>
            </a:r>
          </a:p>
          <a:p>
            <a:pPr algn="just" fontAlgn="base"/>
            <a:endParaRPr lang="en-US" sz="1403"/>
          </a:p>
          <a:p>
            <a:endParaRPr lang="fr-FR" sz="1403" b="1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8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93A55-E7FD-6F79-3693-0025B243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ED49-3B86-BD07-1649-DFD00F1A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1" y="337312"/>
            <a:ext cx="10102500" cy="947109"/>
          </a:xfrm>
        </p:spPr>
        <p:txBody>
          <a:bodyPr>
            <a:normAutofit fontScale="90000"/>
          </a:bodyPr>
          <a:lstStyle/>
          <a:p>
            <a:r>
              <a:rPr lang="en-GB" noProof="0">
                <a:solidFill>
                  <a:schemeClr val="accent6"/>
                </a:solidFill>
                <a:latin typeface="Malinton"/>
              </a:rPr>
              <a:t>QH's Expertise in RWE &amp; AI: Generate RW-based Solutions by Engaging with Stakeholders</a:t>
            </a:r>
            <a:endParaRPr lang="en-GB" noProof="0">
              <a:solidFill>
                <a:schemeClr val="accent6"/>
              </a:solidFill>
              <a:latin typeface="Malinton"/>
              <a:sym typeface="+mn-lt"/>
            </a:endParaRPr>
          </a:p>
        </p:txBody>
      </p:sp>
      <p:sp>
        <p:nvSpPr>
          <p:cNvPr id="25" name="ZoneTexte 30">
            <a:extLst>
              <a:ext uri="{FF2B5EF4-FFF2-40B4-BE49-F238E27FC236}">
                <a16:creationId xmlns:a16="http://schemas.microsoft.com/office/drawing/2014/main" id="{761AC4F2-DFEE-9F49-17F4-1AF13075BE87}"/>
              </a:ext>
            </a:extLst>
          </p:cNvPr>
          <p:cNvSpPr txBox="1"/>
          <p:nvPr/>
        </p:nvSpPr>
        <p:spPr>
          <a:xfrm>
            <a:off x="297622" y="4875724"/>
            <a:ext cx="10104975" cy="371279"/>
          </a:xfrm>
          <a:prstGeom prst="roundRect">
            <a:avLst>
              <a:gd name="adj" fmla="val 10700"/>
            </a:avLst>
          </a:prstGeom>
          <a:solidFill>
            <a:schemeClr val="bg1"/>
          </a:solidFill>
        </p:spPr>
        <p:txBody>
          <a:bodyPr wrap="square" lIns="80189" tIns="40094" rIns="80189" bIns="40094" rtlCol="0" anchor="ctr">
            <a:spAutoFit/>
          </a:bodyPr>
          <a:lstStyle/>
          <a:p>
            <a:pPr algn="ctr"/>
            <a:r>
              <a:rPr lang="en-GB" sz="1754">
                <a:latin typeface="Source Sans Pro Black" panose="020B0803030403020204" pitchFamily="34" charset="0"/>
                <a:cs typeface="Circular Std Bold" panose="020B0804020101010102" pitchFamily="34" charset="0"/>
              </a:rPr>
              <a:t>Develop </a:t>
            </a:r>
            <a:r>
              <a:rPr lang="en-GB" sz="1754">
                <a:solidFill>
                  <a:schemeClr val="accent5">
                    <a:lumMod val="50000"/>
                  </a:schemeClr>
                </a:solidFill>
                <a:latin typeface="Source Sans Pro Black" panose="020B0803030403020204" pitchFamily="34" charset="0"/>
                <a:cs typeface="Circular Std Bold" panose="020B0804020101010102" pitchFamily="34" charset="0"/>
              </a:rPr>
              <a:t>Disruptive RW-based AI-driven </a:t>
            </a:r>
            <a:r>
              <a:rPr lang="en-GB" sz="1754">
                <a:latin typeface="Source Sans Pro Black" panose="020B0803030403020204" pitchFamily="34" charset="0"/>
                <a:cs typeface="Circular Std Bold" panose="020B0804020101010102" pitchFamily="34" charset="0"/>
              </a:rPr>
              <a:t>solutions 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A13A6B7-E910-80A1-4164-FCE05F4BFB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noProof="0"/>
              <a:t>QH: Quinten Health, RWE: Real-World Evidence, AI: Artificial Intelligence, RCT: Randomised Controlled Trial</a:t>
            </a:r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445184D3-15E0-2E65-9293-BA599490C032}"/>
              </a:ext>
            </a:extLst>
          </p:cNvPr>
          <p:cNvSpPr/>
          <p:nvPr/>
        </p:nvSpPr>
        <p:spPr bwMode="gray">
          <a:xfrm>
            <a:off x="288712" y="1662325"/>
            <a:ext cx="6660965" cy="2980074"/>
          </a:xfrm>
          <a:prstGeom prst="roundRect">
            <a:avLst>
              <a:gd name="adj" fmla="val 6555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tIns="126281" rtlCol="0" anchor="ctr" anchorCtr="0"/>
          <a:lstStyle/>
          <a:p>
            <a:pPr marL="160108" indent="-160108" algn="just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Rare Diseases and Immuno-inflammation: 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Delivering advanced evidence generation to support research and development, market access and Life cycle management.</a:t>
            </a:r>
          </a:p>
          <a:p>
            <a:pPr marL="160108" indent="-160108" algn="just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Oncology, with Rare Mutations: 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Anticipating and securing regulatory-grade indirect comparisons.</a:t>
            </a:r>
          </a:p>
          <a:p>
            <a:pPr marL="160108" indent="-160108" algn="just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Cardiovascular and metabolic conditions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, including obesity.</a:t>
            </a:r>
          </a:p>
          <a:p>
            <a:pPr marL="160108" indent="-160108" algn="just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Complex Patient Journeys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: Mapping intricate healthcare pathways to optimize outcomes for patients and providers.</a:t>
            </a:r>
            <a:endParaRPr lang="en-GB" sz="1403"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  <a:sym typeface="+mn-lt"/>
            </a:endParaRP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6FDD4AD1-E10F-8F18-9C44-16CDD219F6AB}"/>
              </a:ext>
            </a:extLst>
          </p:cNvPr>
          <p:cNvSpPr/>
          <p:nvPr/>
        </p:nvSpPr>
        <p:spPr bwMode="gray">
          <a:xfrm>
            <a:off x="288712" y="1352034"/>
            <a:ext cx="6660965" cy="371776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263"/>
              </a:spcBef>
              <a:spcAft>
                <a:spcPts val="263"/>
              </a:spcAft>
              <a:buClr>
                <a:srgbClr val="FFFFFF"/>
              </a:buClr>
              <a:buSzPct val="100000"/>
            </a:pPr>
            <a:r>
              <a:rPr lang="en-GB" sz="1228">
                <a:latin typeface="Malinton SemBd" pitchFamily="50" charset="0"/>
                <a:ea typeface="Source Sans Pro Light" panose="020B0403030403020204" pitchFamily="34" charset="0"/>
                <a:cs typeface="+mn-lt"/>
                <a:sym typeface="+mn-lt"/>
              </a:rPr>
              <a:t>Quinten therapeutic challenges</a:t>
            </a:r>
            <a:endParaRPr lang="en-GB" sz="1228">
              <a:latin typeface="Malinton SemBd" pitchFamily="50" charset="0"/>
              <a:ea typeface="Source Sans Pro Light" panose="020B0403030403020204" pitchFamily="34" charset="0"/>
              <a:cs typeface="+mn-lt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646EA1A8-224C-63A2-0DE6-B3029A3355E2}"/>
              </a:ext>
            </a:extLst>
          </p:cNvPr>
          <p:cNvSpPr/>
          <p:nvPr/>
        </p:nvSpPr>
        <p:spPr bwMode="gray">
          <a:xfrm>
            <a:off x="7205071" y="1674614"/>
            <a:ext cx="3185623" cy="2980074"/>
          </a:xfrm>
          <a:prstGeom prst="roundRect">
            <a:avLst>
              <a:gd name="adj" fmla="val 6555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tIns="126281" rtlCol="0" anchor="ctr" anchorCtr="0"/>
          <a:lstStyle/>
          <a:p>
            <a:pPr marL="160108" indent="-160108" algn="just" defTabSz="801909">
              <a:spcBef>
                <a:spcPts val="526"/>
              </a:spcBef>
              <a:spcAft>
                <a:spcPts val="1052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  <a:sym typeface="+mn-lt"/>
              </a:rPr>
              <a:t>500+ projects for </a:t>
            </a: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100+ </a:t>
            </a: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  <a:sym typeface="+mn-lt"/>
              </a:rPr>
              <a:t>organizations 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  <a:sym typeface="+mn-lt"/>
              </a:rPr>
              <a:t>across the healthcare system.</a:t>
            </a:r>
          </a:p>
          <a:p>
            <a:pPr marL="160108" indent="-160108" algn="just" defTabSz="801909">
              <a:spcBef>
                <a:spcPts val="526"/>
              </a:spcBef>
              <a:spcAft>
                <a:spcPts val="1052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/>
            </a:pP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  <a:sym typeface="+mn-lt"/>
              </a:rPr>
              <a:t>Knowledge extraction from </a:t>
            </a: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  <a:sym typeface="+mn-lt"/>
              </a:rPr>
              <a:t>100+ real-world databases &amp; 100+</a:t>
            </a: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</a:rPr>
              <a:t> </a:t>
            </a:r>
            <a:r>
              <a:rPr lang="en-GB" sz="1403">
                <a:latin typeface="Source Sans Pro SemiBold" panose="020B0603030403020204" pitchFamily="34" charset="0"/>
                <a:ea typeface="Source Sans Pro Light" panose="020B0403030403020204" pitchFamily="34" charset="0"/>
                <a:cs typeface="Circular Std Medium" panose="020B0604020101010102" pitchFamily="34" charset="0"/>
                <a:sym typeface="+mn-lt"/>
              </a:rPr>
              <a:t>RCTs</a:t>
            </a:r>
            <a:r>
              <a:rPr lang="en-GB" sz="1403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  <a:sym typeface="+mn-lt"/>
              </a:rPr>
              <a:t>.</a:t>
            </a: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C4A51AC0-4921-E6B5-DC8E-099CD8E7A087}"/>
              </a:ext>
            </a:extLst>
          </p:cNvPr>
          <p:cNvSpPr/>
          <p:nvPr/>
        </p:nvSpPr>
        <p:spPr bwMode="gray">
          <a:xfrm>
            <a:off x="7208063" y="1346424"/>
            <a:ext cx="3185623" cy="377387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263"/>
              </a:spcBef>
              <a:spcAft>
                <a:spcPts val="263"/>
              </a:spcAft>
              <a:buClr>
                <a:srgbClr val="FFFFFF"/>
              </a:buClr>
              <a:buSzPct val="100000"/>
              <a:defRPr/>
            </a:pPr>
            <a:r>
              <a:rPr lang="en-GB" sz="1228">
                <a:latin typeface="Malinton SemBd" pitchFamily="50" charset="0"/>
                <a:ea typeface="Source Sans Pro Light" panose="020B0403030403020204" pitchFamily="34" charset="0"/>
                <a:cs typeface="+mn-lt"/>
                <a:sym typeface="+mn-lt"/>
              </a:rPr>
              <a:t>Track Record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0ADAB5-ABE4-BBBF-38F1-77EF0DB6CF46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6FA3F7-E0DC-DC32-B511-501E0689F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48734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68F9-C6B5-F392-0CA4-67AE7911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D26643-5BC8-0D7A-1FC2-3751FEE4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>
                <a:latin typeface="+mj-lt"/>
              </a:rPr>
              <a:t>T</a:t>
            </a:r>
            <a:r>
              <a:rPr lang="en-GB" sz="2806"/>
              <a:t>rusted by the Most Demanding Stakeholders</a:t>
            </a:r>
            <a:br>
              <a:rPr lang="en-GB" sz="2806">
                <a:latin typeface="Montserrat Light" pitchFamily="2" charset="0"/>
              </a:rPr>
            </a:br>
            <a:endParaRPr lang="en-GB" noProof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75E49E-98FA-2270-B713-2C1CB98A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403">
                <a:cs typeface="Circular Std Bold" panose="020B0804020101010102" pitchFamily="34" charset="0"/>
              </a:rPr>
              <a:t>We are </a:t>
            </a:r>
            <a:r>
              <a:rPr lang="en-GB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proud to collaborate with leading healthcare stakeholders, institutions, and regulatory authorities</a:t>
            </a:r>
            <a:r>
              <a:rPr lang="en-GB" sz="1403">
                <a:cs typeface="Circular Std Bold" panose="020B0804020101010102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endParaRPr lang="en-GB" sz="1052">
              <a:cs typeface="Circular Std Bold" panose="020B0804020101010102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403">
                <a:cs typeface="Circular Std Bold" panose="020B0804020101010102" pitchFamily="34" charset="0"/>
              </a:rPr>
              <a:t>AI-Native player with 15+-year existence</a:t>
            </a:r>
            <a:r>
              <a:rPr lang="en-GB" sz="1403"/>
              <a:t>, tackling some of the most pressing therapeutic challenges for:</a:t>
            </a:r>
          </a:p>
          <a:p>
            <a:pPr marL="160108" indent="-160108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latin typeface="Source Sans Pro Black" panose="020B0803030403020204" pitchFamily="34" charset="0"/>
                <a:cs typeface="Circular Std Bold" panose="020B0804020101010102" pitchFamily="34" charset="0"/>
              </a:rPr>
              <a:t>Healthcare Industry </a:t>
            </a:r>
            <a:r>
              <a:rPr lang="en-GB" sz="1228"/>
              <a:t>– Delivering over 500 projects across 100+ organizations to drive impactful outcomes.</a:t>
            </a:r>
          </a:p>
          <a:p>
            <a:pPr marL="158715" indent="-158715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latin typeface="Source Sans Pro Black" panose="020B0803030403020204" pitchFamily="34" charset="0"/>
                <a:cs typeface="Circular Std Bold" panose="020B0804020101010102" pitchFamily="34" charset="0"/>
              </a:rPr>
              <a:t>Cosmetic &amp; fragrance Industry</a:t>
            </a:r>
            <a:r>
              <a:rPr lang="en-GB" sz="1228">
                <a:cs typeface="Circular Std Medium" panose="020B0604020101010102" pitchFamily="34" charset="0"/>
              </a:rPr>
              <a:t> </a:t>
            </a:r>
            <a:r>
              <a:rPr lang="en-GB" sz="1228"/>
              <a:t>–</a:t>
            </a:r>
            <a:r>
              <a:rPr lang="en-GB" sz="1228">
                <a:cs typeface="Circular Std Medium" panose="020B0604020101010102" pitchFamily="34" charset="0"/>
              </a:rPr>
              <a:t> </a:t>
            </a:r>
            <a:r>
              <a:rPr lang="en-GB" sz="1228"/>
              <a:t>Collaborating by turning complex data into actionable insights.</a:t>
            </a:r>
          </a:p>
          <a:p>
            <a:pPr marL="158715" indent="-158715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latin typeface="Source Sans Pro Black" panose="020B0803030403020204" pitchFamily="34" charset="0"/>
                <a:cs typeface="Circular Std Bold" panose="020B0804020101010102" pitchFamily="34" charset="0"/>
              </a:rPr>
              <a:t>European Medicines Agency (EMA)</a:t>
            </a:r>
            <a:r>
              <a:rPr lang="en-GB" sz="1228">
                <a:cs typeface="Circular Std Medium" panose="020B0604020101010102" pitchFamily="34" charset="0"/>
              </a:rPr>
              <a:t> </a:t>
            </a:r>
            <a:r>
              <a:rPr lang="en-GB" sz="1228"/>
              <a:t>– Contributing to regulatory-grade projects that meet the highest scientific and compliance standards.</a:t>
            </a:r>
          </a:p>
          <a:p>
            <a:pPr marL="158715" indent="-158715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latin typeface="Source Sans Pro Black" panose="020B0803030403020204" pitchFamily="34" charset="0"/>
                <a:cs typeface="Circular Std Bold" panose="020B0804020101010102" pitchFamily="34" charset="0"/>
              </a:rPr>
              <a:t>Critical Path Institute</a:t>
            </a:r>
            <a:r>
              <a:rPr lang="en-GB" sz="1228">
                <a:cs typeface="Circular Std Medium" panose="020B0604020101010102" pitchFamily="34" charset="0"/>
              </a:rPr>
              <a:t> </a:t>
            </a:r>
            <a:r>
              <a:rPr lang="en-GB" sz="1228"/>
              <a:t>– Partnering on cutting-edge initiatives to advance scientific and regulatory innovation through trusted nonprofit collaboration (e.g., disease </a:t>
            </a:r>
            <a:r>
              <a:rPr lang="en-GB" sz="1228" err="1"/>
              <a:t>modeling</a:t>
            </a:r>
            <a:r>
              <a:rPr lang="en-GB" sz="1228"/>
              <a:t>,…).</a:t>
            </a:r>
          </a:p>
          <a:p>
            <a:pPr marL="158715" indent="-158715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 err="1">
                <a:latin typeface="Source Sans Pro Black" panose="020B0803030403020204" pitchFamily="34" charset="0"/>
                <a:cs typeface="Circular Std Bold" panose="020B0804020101010102" pitchFamily="34" charset="0"/>
              </a:rPr>
              <a:t>Swissmedic</a:t>
            </a:r>
            <a:r>
              <a:rPr lang="en-GB" sz="1228"/>
              <a:t> – Collaborating with Switzerland’s Agency for Therapeutic Products to develop disruptive GenAI-powered agents.</a:t>
            </a:r>
          </a:p>
          <a:p>
            <a:pPr marL="158715" indent="-158715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 b="1">
                <a:latin typeface="Source Sans Pro Black" panose="020B0803030403020204" pitchFamily="34" charset="0"/>
                <a:ea typeface="Source Sans Pro Light"/>
                <a:cs typeface="Circular Std Bold" panose="020B0804020101010102" pitchFamily="34" charset="0"/>
              </a:rPr>
              <a:t>Banque </a:t>
            </a:r>
            <a:r>
              <a:rPr lang="en-GB" sz="1228" b="1" err="1">
                <a:latin typeface="Source Sans Pro Black" panose="020B0803030403020204" pitchFamily="34" charset="0"/>
                <a:ea typeface="Source Sans Pro Light"/>
                <a:cs typeface="Circular Std Bold" panose="020B0804020101010102" pitchFamily="34" charset="0"/>
              </a:rPr>
              <a:t>Publique</a:t>
            </a:r>
            <a:r>
              <a:rPr lang="en-GB" sz="1228" b="1">
                <a:latin typeface="Source Sans Pro Black" panose="020B0803030403020204" pitchFamily="34" charset="0"/>
                <a:ea typeface="Source Sans Pro Light"/>
                <a:cs typeface="Circular Std Bold" panose="020B0804020101010102" pitchFamily="34" charset="0"/>
              </a:rPr>
              <a:t> </a:t>
            </a:r>
            <a:r>
              <a:rPr lang="en-GB" sz="1228" b="1" err="1">
                <a:latin typeface="Source Sans Pro Black" panose="020B0803030403020204" pitchFamily="34" charset="0"/>
                <a:ea typeface="Source Sans Pro Light"/>
                <a:cs typeface="Circular Std Bold" panose="020B0804020101010102" pitchFamily="34" charset="0"/>
              </a:rPr>
              <a:t>d’Investissement</a:t>
            </a:r>
            <a:r>
              <a:rPr lang="en-GB" sz="1228" b="1">
                <a:latin typeface="Source Sans Pro Black" panose="020B0803030403020204" pitchFamily="34" charset="0"/>
                <a:ea typeface="Source Sans Pro Light"/>
                <a:cs typeface="Circular Std Bold" panose="020B0804020101010102" pitchFamily="34" charset="0"/>
              </a:rPr>
              <a:t> (BPI) and</a:t>
            </a:r>
            <a:r>
              <a:rPr lang="en-GB" sz="1228" b="1">
                <a:latin typeface="Source Sans Pro Black" panose="020B0803030403020204" pitchFamily="34" charset="0"/>
                <a:ea typeface="Source Sans Pro Light"/>
                <a:cs typeface="Circular Std Medium" panose="020B0604020101010102" pitchFamily="34" charset="0"/>
              </a:rPr>
              <a:t> </a:t>
            </a:r>
            <a:r>
              <a:rPr lang="en-GB" sz="1228" b="1">
                <a:latin typeface="Source Sans Pro Black" panose="020B0803030403020204" pitchFamily="34" charset="0"/>
                <a:ea typeface="Source Sans Pro Light"/>
              </a:rPr>
              <a:t>Ministries</a:t>
            </a:r>
            <a:r>
              <a:rPr lang="en-GB" sz="1228">
                <a:ea typeface="Source Sans Pro Light"/>
              </a:rPr>
              <a:t> – Supported by France’s public investment bank in initiatives related to corporate intelligence and strategic matchmaking, supported health ministries in EU to upgrade their quantitative decision support tools (e.g. for COVID)</a:t>
            </a:r>
            <a:r>
              <a:rPr lang="en-GB" sz="1228"/>
              <a:t>.</a:t>
            </a:r>
          </a:p>
          <a:p>
            <a:pPr>
              <a:lnSpc>
                <a:spcPct val="120000"/>
              </a:lnSpc>
            </a:pPr>
            <a:endParaRPr lang="en-GB" sz="122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FEF014-97BE-7064-2E6E-128FCB362236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982201-8DD8-AC39-C400-1D5BEE32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32</a:t>
            </a:fld>
            <a:endParaRPr lang="en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521253-52E9-C141-FF54-C83BEEFF6E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21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9563E0F7-7449-3B83-CD9A-354638C63C91}"/>
              </a:ext>
            </a:extLst>
          </p:cNvPr>
          <p:cNvSpPr/>
          <p:nvPr/>
        </p:nvSpPr>
        <p:spPr bwMode="gray">
          <a:xfrm>
            <a:off x="300201" y="1282489"/>
            <a:ext cx="10086528" cy="4200848"/>
          </a:xfrm>
          <a:prstGeom prst="roundRect">
            <a:avLst>
              <a:gd name="adj" fmla="val 3020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tIns="126281" rtlCol="0" anchor="ctr" anchorCtr="0"/>
          <a:lstStyle/>
          <a:p>
            <a:pPr algn="just">
              <a:spcAft>
                <a:spcPts val="1052"/>
              </a:spcAft>
            </a:pPr>
            <a:endParaRPr lang="en-GB" sz="1403"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  <a:sym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3A772E5-6F3C-86E1-98F9-C42DCA0CD833}"/>
              </a:ext>
            </a:extLst>
          </p:cNvPr>
          <p:cNvSpPr txBox="1"/>
          <p:nvPr/>
        </p:nvSpPr>
        <p:spPr>
          <a:xfrm>
            <a:off x="4144150" y="2857620"/>
            <a:ext cx="3025951" cy="1531080"/>
          </a:xfrm>
          <a:prstGeom prst="flowChartSummingJunction">
            <a:avLst/>
          </a:prstGeom>
          <a:solidFill>
            <a:schemeClr val="accent6"/>
          </a:solidFill>
          <a:ln>
            <a:gradFill flip="none" rotWithShape="1">
              <a:gsLst>
                <a:gs pos="0">
                  <a:schemeClr val="bg1"/>
                </a:gs>
                <a:gs pos="25000">
                  <a:srgbClr val="FFFFFF"/>
                </a:gs>
                <a:gs pos="74000">
                  <a:srgbClr val="FFFFFF"/>
                </a:gs>
                <a:gs pos="35000">
                  <a:schemeClr val="bg1">
                    <a:alpha val="0"/>
                  </a:schemeClr>
                </a:gs>
                <a:gs pos="6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txBody>
          <a:bodyPr wrap="none" anchor="ctr">
            <a:noAutofit/>
          </a:bodyPr>
          <a:lstStyle>
            <a:defPPr>
              <a:defRPr lang="fr-FR"/>
            </a:defPPr>
            <a:lvl1pPr algn="ctr">
              <a:defRPr sz="1100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defRPr>
            </a:lvl1pPr>
          </a:lstStyle>
          <a:p>
            <a:endParaRPr lang="fr-FR" sz="965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D3E77EB-9E3F-94EA-5D97-0A8088F6E804}"/>
              </a:ext>
            </a:extLst>
          </p:cNvPr>
          <p:cNvCxnSpPr>
            <a:cxnSpLocks/>
          </p:cNvCxnSpPr>
          <p:nvPr/>
        </p:nvCxnSpPr>
        <p:spPr>
          <a:xfrm flipH="1">
            <a:off x="2790531" y="2145325"/>
            <a:ext cx="5786871" cy="2914761"/>
          </a:xfrm>
          <a:prstGeom prst="line">
            <a:avLst/>
          </a:prstGeom>
          <a:ln w="3175" cap="sq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2536B7F-D18F-4270-BF28-22627833F0E8}"/>
              </a:ext>
            </a:extLst>
          </p:cNvPr>
          <p:cNvCxnSpPr>
            <a:cxnSpLocks/>
          </p:cNvCxnSpPr>
          <p:nvPr/>
        </p:nvCxnSpPr>
        <p:spPr>
          <a:xfrm flipH="1" flipV="1">
            <a:off x="2652482" y="2106380"/>
            <a:ext cx="5827311" cy="2953706"/>
          </a:xfrm>
          <a:prstGeom prst="line">
            <a:avLst/>
          </a:prstGeom>
          <a:ln w="3175" cap="sq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16609B4-1A83-D0C0-D1F6-3EBAAE43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  <a:latin typeface="Malinton"/>
              </a:rPr>
              <a:t>Quinten’s Innovation Ecosystem is Redefining RWE</a:t>
            </a:r>
            <a:endParaRPr lang="fr-FR">
              <a:solidFill>
                <a:schemeClr val="accent6"/>
              </a:solidFill>
              <a:latin typeface="Malinton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59FFBA-20A8-CFFF-39A4-635566C358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/>
              <a:t>RWE: Real World Evidence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baseline="30000"/>
              <a:t>1</a:t>
            </a:r>
            <a:r>
              <a:rPr lang="fr-FR"/>
              <a:t>: IRD -UMMISCO</a:t>
            </a:r>
          </a:p>
        </p:txBody>
      </p:sp>
      <p:pic>
        <p:nvPicPr>
          <p:cNvPr id="6" name="Picture 2" descr="Comment 8 années ont changé notre logo – Ad Scientiam">
            <a:extLst>
              <a:ext uri="{FF2B5EF4-FFF2-40B4-BE49-F238E27FC236}">
                <a16:creationId xmlns:a16="http://schemas.microsoft.com/office/drawing/2014/main" id="{E126ED5A-1B6E-AA62-728A-2FD6E2E2A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51" y="4411926"/>
            <a:ext cx="1525385" cy="5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yData-TRUST | Protection des données, RGPD, life science">
            <a:extLst>
              <a:ext uri="{FF2B5EF4-FFF2-40B4-BE49-F238E27FC236}">
                <a16:creationId xmlns:a16="http://schemas.microsoft.com/office/drawing/2014/main" id="{B71A2A98-AF98-3F85-EE45-4257E816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40" y="4470077"/>
            <a:ext cx="1265762" cy="4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ILICA">
            <a:extLst>
              <a:ext uri="{FF2B5EF4-FFF2-40B4-BE49-F238E27FC236}">
                <a16:creationId xmlns:a16="http://schemas.microsoft.com/office/drawing/2014/main" id="{5D2D4CFE-CA70-1F9B-15AB-0DB68A5D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380" y="2625528"/>
            <a:ext cx="1459925" cy="8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vicenna Alliance - Association for Predictive Medicine">
            <a:extLst>
              <a:ext uri="{FF2B5EF4-FFF2-40B4-BE49-F238E27FC236}">
                <a16:creationId xmlns:a16="http://schemas.microsoft.com/office/drawing/2014/main" id="{2A05FC4D-77A2-D920-56F9-C3E9B238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29" y="3925680"/>
            <a:ext cx="1345736" cy="3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PINC AI™ | Fierce Healthcare">
            <a:extLst>
              <a:ext uri="{FF2B5EF4-FFF2-40B4-BE49-F238E27FC236}">
                <a16:creationId xmlns:a16="http://schemas.microsoft.com/office/drawing/2014/main" id="{084A37B6-3B9E-25F9-59CD-5CD2B398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48" y="2234011"/>
            <a:ext cx="1037741" cy="7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CCDD4BFE-4D19-525E-0F4A-A12D2A819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814" y="3490629"/>
            <a:ext cx="481174" cy="21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stances">
            <a:extLst>
              <a:ext uri="{FF2B5EF4-FFF2-40B4-BE49-F238E27FC236}">
                <a16:creationId xmlns:a16="http://schemas.microsoft.com/office/drawing/2014/main" id="{204B28AC-9BAF-B192-1328-6DE3C91E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60" y="2281506"/>
            <a:ext cx="1420461" cy="4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UNICANCER - Fédération nationale des Centres de lutte contre le cancer -  hopital.fr - Fédération Hospitalière de France">
            <a:extLst>
              <a:ext uri="{FF2B5EF4-FFF2-40B4-BE49-F238E27FC236}">
                <a16:creationId xmlns:a16="http://schemas.microsoft.com/office/drawing/2014/main" id="{C3E01D82-DB1A-F2EE-42E2-81FE1056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82" y="2187510"/>
            <a:ext cx="981059" cy="53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1512DCA-F019-ED3D-851B-D2B292DAD4E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412" y="2859343"/>
            <a:ext cx="1859046" cy="3717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C51BA14-3E34-886A-A33B-71C57F3B2E9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27" t="1402"/>
          <a:stretch>
            <a:fillRect/>
          </a:stretch>
        </p:blipFill>
        <p:spPr>
          <a:xfrm>
            <a:off x="3412345" y="3461669"/>
            <a:ext cx="662781" cy="24948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A2D66FD0-C076-3049-DA34-D300AA33C72F}"/>
              </a:ext>
            </a:extLst>
          </p:cNvPr>
          <p:cNvGrpSpPr/>
          <p:nvPr/>
        </p:nvGrpSpPr>
        <p:grpSpPr>
          <a:xfrm>
            <a:off x="2623876" y="3912351"/>
            <a:ext cx="1460822" cy="793782"/>
            <a:chOff x="249167" y="4333600"/>
            <a:chExt cx="2221055" cy="1117146"/>
          </a:xfrm>
        </p:grpSpPr>
        <p:pic>
          <p:nvPicPr>
            <p:cNvPr id="27" name="Picture 6" descr="Critical Path Institute (C-Path) Europe – Accelerating the path to a  healthier world">
              <a:extLst>
                <a:ext uri="{FF2B5EF4-FFF2-40B4-BE49-F238E27FC236}">
                  <a16:creationId xmlns:a16="http://schemas.microsoft.com/office/drawing/2014/main" id="{C511AA57-6637-0A3E-1FD2-3F42CBA3B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93" y="4333600"/>
              <a:ext cx="1709429" cy="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ress Release : C-Path and the European Joint Programme on Rare Diseases to  Expand Global Impact and Partnership">
              <a:extLst>
                <a:ext uri="{FF2B5EF4-FFF2-40B4-BE49-F238E27FC236}">
                  <a16:creationId xmlns:a16="http://schemas.microsoft.com/office/drawing/2014/main" id="{4E6B0BB1-A97A-2251-5C3F-6DB430EBA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67" y="4949484"/>
              <a:ext cx="1184492" cy="501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9C3C07A0-2519-AB96-A1B9-2A623ACA2EB3}"/>
              </a:ext>
            </a:extLst>
          </p:cNvPr>
          <p:cNvSpPr txBox="1"/>
          <p:nvPr/>
        </p:nvSpPr>
        <p:spPr>
          <a:xfrm>
            <a:off x="2800058" y="4931728"/>
            <a:ext cx="5497517" cy="552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just">
              <a:lnSpc>
                <a:spcPct val="150000"/>
              </a:lnSpc>
              <a:defRPr sz="1200">
                <a:solidFill>
                  <a:schemeClr val="accent4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defRPr>
            </a:lvl1pPr>
          </a:lstStyle>
          <a:p>
            <a:pPr algn="ctr"/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Ad </a:t>
            </a:r>
            <a:r>
              <a:rPr lang="en-US" sz="105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Scientiam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and </a:t>
            </a:r>
            <a:r>
              <a:rPr lang="en-US" sz="105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MyDataTrust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- </a:t>
            </a:r>
            <a:r>
              <a:rPr lang="en-US" sz="1052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</a:rPr>
              <a:t>our Sister Companies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- drive breakthrough remote patient-monitoring analytics and guarantee regulatory-compliant scale-up worldwide.</a:t>
            </a:r>
            <a:endParaRPr lang="fr-FR" sz="1052" noProof="1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0A21948-4F80-F8D1-C6CD-FF12A1A52D2A}"/>
              </a:ext>
            </a:extLst>
          </p:cNvPr>
          <p:cNvSpPr txBox="1"/>
          <p:nvPr/>
        </p:nvSpPr>
        <p:spPr>
          <a:xfrm>
            <a:off x="2584242" y="1569162"/>
            <a:ext cx="5895552" cy="55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Strategic alliances with </a:t>
            </a:r>
            <a:r>
              <a:rPr lang="en-US" sz="1052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Premier Real-World Data Providers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unlock economically sustainable data-utilization models and power impactful translational research and medicine.</a:t>
            </a:r>
            <a:endParaRPr lang="fr-FR" sz="1052" noProof="1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A6F7F22-5D1D-F525-1BF0-AC870D6C8BF4}"/>
              </a:ext>
            </a:extLst>
          </p:cNvPr>
          <p:cNvSpPr txBox="1"/>
          <p:nvPr/>
        </p:nvSpPr>
        <p:spPr>
          <a:xfrm>
            <a:off x="8538749" y="2811184"/>
            <a:ext cx="1851395" cy="15240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lnSpc>
                <a:spcPct val="150000"/>
              </a:lnSpc>
              <a:defRPr sz="1200">
                <a:solidFill>
                  <a:schemeClr val="accent4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defRPr>
            </a:lvl1pPr>
          </a:lstStyle>
          <a:p>
            <a:pPr algn="just"/>
            <a:r>
              <a:rPr lang="fr-FR" sz="105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Collaborating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with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err="1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</a:rPr>
              <a:t>Forward-Thinking</a:t>
            </a:r>
            <a:r>
              <a:rPr lang="fr-FR" sz="1052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</a:rPr>
              <a:t> </a:t>
            </a:r>
            <a:r>
              <a:rPr lang="fr-FR" sz="1052" err="1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</a:rPr>
              <a:t>Partners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to amplify impact and build awareness of novel real-world evidence and RCT-enhancement approaches.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endParaRPr lang="fr-FR" sz="1052" noProof="1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C50A9A72-578D-E290-6B69-7198FF0DC8EB}"/>
              </a:ext>
            </a:extLst>
          </p:cNvPr>
          <p:cNvSpPr/>
          <p:nvPr/>
        </p:nvSpPr>
        <p:spPr bwMode="gray">
          <a:xfrm>
            <a:off x="284230" y="964523"/>
            <a:ext cx="10102500" cy="60462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lnSpc>
                <a:spcPct val="150000"/>
              </a:lnSpc>
              <a:spcBef>
                <a:spcPts val="263"/>
              </a:spcBef>
              <a:spcAft>
                <a:spcPts val="263"/>
              </a:spcAft>
              <a:buClr>
                <a:srgbClr val="FFFFFF"/>
              </a:buClr>
              <a:buSzPct val="100000"/>
            </a:pPr>
            <a:r>
              <a:rPr lang="en-US" sz="1228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By uniting deep domain expertise, cutting-edge technology, and a track record of regulatory rigor, Quinten Health is uniquely positioned to accelerate next-generation evidence generation while remaining firmly anchored in regulatory science.</a:t>
            </a:r>
            <a:endParaRPr lang="en-GB" sz="1228">
              <a:latin typeface="Source Sans Pro Black" panose="020B0803030403020204" pitchFamily="34" charset="0"/>
              <a:ea typeface="Source Sans Pro Light" panose="020B0403030403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197CFBA-E603-9003-D24F-BC284BC2479A}"/>
              </a:ext>
            </a:extLst>
          </p:cNvPr>
          <p:cNvSpPr txBox="1"/>
          <p:nvPr/>
        </p:nvSpPr>
        <p:spPr>
          <a:xfrm>
            <a:off x="300202" y="2838542"/>
            <a:ext cx="1890259" cy="15240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400">
                <a:solidFill>
                  <a:schemeClr val="accent4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Working in close partnership with </a:t>
            </a:r>
            <a:r>
              <a:rPr lang="en-US" sz="1052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</a:rPr>
              <a:t>Regulatory Authorities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to ensure every RWE breakthrough meets the highest standards of scientific and regulatory soundness.</a:t>
            </a:r>
            <a:endParaRPr lang="fr-FR" sz="105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0548CC1-38EF-3A04-B875-563F3FEB8B30}"/>
              </a:ext>
            </a:extLst>
          </p:cNvPr>
          <p:cNvSpPr txBox="1"/>
          <p:nvPr/>
        </p:nvSpPr>
        <p:spPr>
          <a:xfrm>
            <a:off x="4829567" y="2892767"/>
            <a:ext cx="1655117" cy="389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100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965"/>
              <a:t>Innovative </a:t>
            </a:r>
          </a:p>
          <a:p>
            <a:pPr algn="ctr"/>
            <a:r>
              <a:rPr lang="en-US" sz="965"/>
              <a:t>RWD Partnerships</a:t>
            </a:r>
            <a:endParaRPr lang="fr-FR" sz="965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2B56F-C33E-BB5C-D9E3-9C7FB08CBB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4369" y="3353226"/>
            <a:ext cx="1037741" cy="3320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5678EC-34AA-1F02-48D1-0256B7CD700A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A50E557-C796-840D-FD22-411423F88986}"/>
              </a:ext>
            </a:extLst>
          </p:cNvPr>
          <p:cNvSpPr/>
          <p:nvPr/>
        </p:nvSpPr>
        <p:spPr>
          <a:xfrm>
            <a:off x="5038804" y="3390446"/>
            <a:ext cx="1250933" cy="440973"/>
          </a:xfrm>
          <a:prstGeom prst="roundRect">
            <a:avLst>
              <a:gd name="adj" fmla="val 50000"/>
            </a:avLst>
          </a:prstGeom>
          <a:solidFill>
            <a:srgbClr val="2E0F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7">
              <a:latin typeface="Source Sans Pro Light" panose="020B0403030403020204" pitchFamily="34" charset="0"/>
            </a:endParaRP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906F2029-64F1-35E7-E00E-BE4B72C2549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282931" y="3463342"/>
            <a:ext cx="762679" cy="3159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000D610-CBBF-1A43-4766-AD13717F6D9B}"/>
              </a:ext>
            </a:extLst>
          </p:cNvPr>
          <p:cNvSpPr txBox="1"/>
          <p:nvPr/>
        </p:nvSpPr>
        <p:spPr>
          <a:xfrm>
            <a:off x="6101685" y="3366331"/>
            <a:ext cx="987776" cy="537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100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n-US" sz="965"/>
              <a:t>Digital twins </a:t>
            </a:r>
          </a:p>
          <a:p>
            <a:r>
              <a:rPr lang="en-US" sz="965"/>
              <a:t>&amp; Predictive </a:t>
            </a:r>
          </a:p>
          <a:p>
            <a:r>
              <a:rPr lang="en-US" sz="965"/>
              <a:t>medicine</a:t>
            </a:r>
            <a:endParaRPr lang="fr-FR" sz="965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75215E8-C5FC-1062-1C52-5D17A9CCDC72}"/>
              </a:ext>
            </a:extLst>
          </p:cNvPr>
          <p:cNvSpPr txBox="1"/>
          <p:nvPr/>
        </p:nvSpPr>
        <p:spPr>
          <a:xfrm>
            <a:off x="4253286" y="3281659"/>
            <a:ext cx="919406" cy="68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5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rPr>
              <a:t>Regulatory </a:t>
            </a:r>
          </a:p>
          <a:p>
            <a:r>
              <a:rPr lang="en-US" sz="965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rPr>
              <a:t>Science</a:t>
            </a:r>
          </a:p>
          <a:p>
            <a:r>
              <a:rPr lang="en-US" sz="965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rPr>
              <a:t>&amp; </a:t>
            </a:r>
          </a:p>
          <a:p>
            <a:r>
              <a:rPr lang="en-US" sz="965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rPr>
              <a:t>MIDD</a:t>
            </a:r>
            <a:endParaRPr lang="fr-FR" sz="965">
              <a:solidFill>
                <a:schemeClr val="bg1"/>
              </a:solidFill>
              <a:latin typeface="Malinton SemBd" pitchFamily="50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E4FD0C-6500-5BDF-A92B-D3EFC6125C9C}"/>
              </a:ext>
            </a:extLst>
          </p:cNvPr>
          <p:cNvSpPr txBox="1"/>
          <p:nvPr/>
        </p:nvSpPr>
        <p:spPr>
          <a:xfrm>
            <a:off x="4712989" y="3917337"/>
            <a:ext cx="1927039" cy="389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100">
                <a:solidFill>
                  <a:schemeClr val="bg1"/>
                </a:solidFill>
                <a:latin typeface="Malinton SemBd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n-US" sz="965"/>
              <a:t>Digital Biomarkers</a:t>
            </a:r>
          </a:p>
          <a:p>
            <a:r>
              <a:rPr lang="en-US" sz="965"/>
              <a:t>&amp; Worldwide compliance</a:t>
            </a:r>
            <a:endParaRPr lang="fr-FR" sz="965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EFE7AE8-4639-21FE-207F-1E21A481F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33</a:t>
            </a:fld>
            <a:endParaRPr lang="en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A8BB5C-A3C0-804B-E81D-362D54F4B0AF}"/>
              </a:ext>
            </a:extLst>
          </p:cNvPr>
          <p:cNvSpPr txBox="1"/>
          <p:nvPr/>
        </p:nvSpPr>
        <p:spPr>
          <a:xfrm>
            <a:off x="8244011" y="3382952"/>
            <a:ext cx="219221" cy="23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3" baseline="30000">
                <a:latin typeface="Source Sans Pro Light" panose="020B04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890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0">
            <a:extLst>
              <a:ext uri="{FF2B5EF4-FFF2-40B4-BE49-F238E27FC236}">
                <a16:creationId xmlns:a16="http://schemas.microsoft.com/office/drawing/2014/main" id="{4312CC92-5931-CC84-3A88-DB43E7ED0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368" y="1416526"/>
            <a:ext cx="1582400" cy="145441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1416C71-3B85-6CFC-BD79-DAC3CC3B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20" y="337313"/>
            <a:ext cx="5858681" cy="1132107"/>
          </a:xfrm>
        </p:spPr>
        <p:txBody>
          <a:bodyPr>
            <a:noAutofit/>
          </a:bodyPr>
          <a:lstStyle/>
          <a:p>
            <a:pPr algn="just"/>
            <a:r>
              <a:rPr lang="en-GB" sz="2456">
                <a:solidFill>
                  <a:schemeClr val="bg1"/>
                </a:solidFill>
              </a:rPr>
              <a:t>A Team of Highly Skilled AI/GenAI Pioneers and Healthcare Data Scientists </a:t>
            </a:r>
            <a:endParaRPr lang="en-GB" sz="2456">
              <a:solidFill>
                <a:schemeClr val="bg1"/>
              </a:solidFill>
              <a:latin typeface="Malinton ExtLt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40B6C9-B13A-FFD2-68D7-6AA6C588714B}"/>
              </a:ext>
            </a:extLst>
          </p:cNvPr>
          <p:cNvSpPr txBox="1"/>
          <p:nvPr/>
        </p:nvSpPr>
        <p:spPr>
          <a:xfrm>
            <a:off x="141965" y="2547406"/>
            <a:ext cx="1798262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Scientists GenAI experts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ML Engineers</a:t>
            </a:r>
            <a:b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</a:b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ML Ops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B38E8B-BA42-51A4-8025-BC7FD6AD0F3A}"/>
              </a:ext>
            </a:extLst>
          </p:cNvPr>
          <p:cNvSpPr txBox="1"/>
          <p:nvPr/>
        </p:nvSpPr>
        <p:spPr>
          <a:xfrm>
            <a:off x="595316" y="1145317"/>
            <a:ext cx="2707044" cy="30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Biomedical consultants</a:t>
            </a:r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CD966A0B-13C9-E4A8-548D-F857B9B19120}"/>
              </a:ext>
            </a:extLst>
          </p:cNvPr>
          <p:cNvSpPr txBox="1"/>
          <p:nvPr/>
        </p:nvSpPr>
        <p:spPr>
          <a:xfrm>
            <a:off x="1948838" y="475218"/>
            <a:ext cx="2225217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Project Managers &amp; Consultants</a:t>
            </a:r>
          </a:p>
        </p:txBody>
      </p:sp>
      <p:sp>
        <p:nvSpPr>
          <p:cNvPr id="12" name="ZoneTexte 10">
            <a:extLst>
              <a:ext uri="{FF2B5EF4-FFF2-40B4-BE49-F238E27FC236}">
                <a16:creationId xmlns:a16="http://schemas.microsoft.com/office/drawing/2014/main" id="{DBB4E5CE-1986-55C6-024B-03E88FFE26D9}"/>
              </a:ext>
            </a:extLst>
          </p:cNvPr>
          <p:cNvSpPr txBox="1"/>
          <p:nvPr/>
        </p:nvSpPr>
        <p:spPr>
          <a:xfrm>
            <a:off x="191900" y="3969556"/>
            <a:ext cx="1798262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engineers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Developers</a:t>
            </a: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4619140E-07F9-0146-DABB-0CE3779B786A}"/>
              </a:ext>
            </a:extLst>
          </p:cNvPr>
          <p:cNvSpPr txBox="1"/>
          <p:nvPr/>
        </p:nvSpPr>
        <p:spPr>
          <a:xfrm>
            <a:off x="2331396" y="4346171"/>
            <a:ext cx="1573412" cy="30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KOLs</a:t>
            </a:r>
          </a:p>
        </p:txBody>
      </p:sp>
      <p:sp>
        <p:nvSpPr>
          <p:cNvPr id="14" name="ZoneTexte 10">
            <a:extLst>
              <a:ext uri="{FF2B5EF4-FFF2-40B4-BE49-F238E27FC236}">
                <a16:creationId xmlns:a16="http://schemas.microsoft.com/office/drawing/2014/main" id="{106DEA6E-5CD6-5049-D37C-5456BC80024C}"/>
              </a:ext>
            </a:extLst>
          </p:cNvPr>
          <p:cNvSpPr txBox="1"/>
          <p:nvPr/>
        </p:nvSpPr>
        <p:spPr>
          <a:xfrm>
            <a:off x="1" y="5097241"/>
            <a:ext cx="4267815" cy="940441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effectLst/>
        </p:spPr>
        <p:txBody>
          <a:bodyPr wrap="square" lIns="31570" tIns="31570" rIns="31570" bIns="31570" anchor="ctr">
            <a:noAutofit/>
          </a:bodyPr>
          <a:lstStyle/>
          <a:p>
            <a:pPr marL="3133" algn="ctr" defTabSz="601447">
              <a:spcBef>
                <a:spcPts val="25"/>
              </a:spcBef>
              <a:buClr>
                <a:srgbClr val="000000"/>
              </a:buClr>
              <a:defRPr/>
            </a:pP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50+</a:t>
            </a:r>
            <a:r>
              <a:rPr lang="en-GB" sz="1403" kern="0" spc="-15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healthcare</a:t>
            </a:r>
            <a:r>
              <a:rPr lang="en-GB" sz="1403" kern="0" spc="-1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Medium" panose="020B0604020101010102" pitchFamily="34" charset="0"/>
                <a:sym typeface="Arial"/>
              </a:rPr>
              <a:t>passionate people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with 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a set </a:t>
            </a:r>
            <a:r>
              <a:rPr lang="en-GB" sz="1403" kern="0" spc="-2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of 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complementary</a:t>
            </a:r>
            <a:r>
              <a:rPr lang="en-GB" sz="1403" kern="0" spc="-25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 </a:t>
            </a:r>
            <a:r>
              <a:rPr lang="en-GB" sz="1403" kern="0">
                <a:solidFill>
                  <a:schemeClr val="accent6"/>
                </a:solidFill>
                <a:latin typeface="Malinton SemBd" pitchFamily="50" charset="0"/>
                <a:ea typeface="Source Sans Pro Light" panose="020B0403030403020204" pitchFamily="34" charset="0"/>
                <a:cs typeface="Circular Std Light" panose="020B0404020101020102" pitchFamily="34" charset="0"/>
                <a:sym typeface="Arial"/>
              </a:rPr>
              <a:t>skills and expertise in RWD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A118A77-1268-83B7-205C-757EF81F9BB5}"/>
              </a:ext>
            </a:extLst>
          </p:cNvPr>
          <p:cNvSpPr txBox="1"/>
          <p:nvPr/>
        </p:nvSpPr>
        <p:spPr>
          <a:xfrm>
            <a:off x="4846329" y="2764942"/>
            <a:ext cx="5348250" cy="2303490"/>
          </a:xfrm>
          <a:prstGeom prst="rect">
            <a:avLst/>
          </a:prstGeom>
          <a:noFill/>
          <a:ln>
            <a:noFill/>
          </a:ln>
        </p:spPr>
        <p:txBody>
          <a:bodyPr wrap="square" lIns="63141" tIns="31570" rIns="63141" bIns="31570" anchor="ctr">
            <a:noAutofit/>
          </a:bodyPr>
          <a:lstStyle>
            <a:defPPr>
              <a:defRPr lang="fr-FR"/>
            </a:defPPr>
            <a:lvl1pPr algn="just">
              <a:lnSpc>
                <a:spcPct val="150000"/>
              </a:lnSpc>
              <a:defRPr sz="2400">
                <a:solidFill>
                  <a:schemeClr val="bg1"/>
                </a:solidFill>
                <a:latin typeface="Montserrat SemiBold" panose="00000700000000000000" pitchFamily="2" charset="0"/>
                <a:ea typeface="Roboto Black"/>
                <a:cs typeface="Roboto Black"/>
              </a:defRPr>
            </a:lvl1pPr>
          </a:lstStyle>
          <a:p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Quinten Health has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consistently nurtured data science pioneers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who are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now leading data and AI strategies 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at the heart of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pharmaceutical giants, healthcare disruptors, and global consultancies 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— actively </a:t>
            </a:r>
            <a:r>
              <a:rPr lang="en-GB" sz="1579"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shaping the future of real-world evidence, medical data platforms, and AI-driven innovation</a:t>
            </a:r>
            <a:r>
              <a:rPr lang="en-GB" sz="1579"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.</a:t>
            </a:r>
          </a:p>
        </p:txBody>
      </p:sp>
      <p:sp>
        <p:nvSpPr>
          <p:cNvPr id="17" name="Parenthèses 16">
            <a:extLst>
              <a:ext uri="{FF2B5EF4-FFF2-40B4-BE49-F238E27FC236}">
                <a16:creationId xmlns:a16="http://schemas.microsoft.com/office/drawing/2014/main" id="{B9CA4D8D-C1A9-0D53-3B0A-CB57FAC61FAB}"/>
              </a:ext>
            </a:extLst>
          </p:cNvPr>
          <p:cNvSpPr/>
          <p:nvPr/>
        </p:nvSpPr>
        <p:spPr>
          <a:xfrm>
            <a:off x="4638208" y="2736132"/>
            <a:ext cx="5764493" cy="2361109"/>
          </a:xfrm>
          <a:prstGeom prst="bracketPair">
            <a:avLst>
              <a:gd name="adj" fmla="val 5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87">
              <a:latin typeface="Source Sans Pro Light" panose="020B0403030403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566439-33DB-7102-B442-FD558A9B5764}"/>
              </a:ext>
            </a:extLst>
          </p:cNvPr>
          <p:cNvSpPr txBox="1"/>
          <p:nvPr/>
        </p:nvSpPr>
        <p:spPr>
          <a:xfrm>
            <a:off x="324906" y="1800667"/>
            <a:ext cx="2707044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Data Analysts</a:t>
            </a:r>
          </a:p>
          <a:p>
            <a:pPr defTabSz="601447">
              <a:buClr>
                <a:srgbClr val="000000"/>
              </a:buClr>
              <a:defRPr/>
            </a:pPr>
            <a:r>
              <a:rPr lang="en-GB" sz="1403" kern="0">
                <a:solidFill>
                  <a:schemeClr val="bg1"/>
                </a:solidFill>
                <a:latin typeface="Malinton SemBd" pitchFamily="50" charset="0"/>
                <a:ea typeface="Roboto Black" panose="02000000000000000000" pitchFamily="2" charset="0"/>
                <a:cs typeface="Circular Std Bold" panose="020B0804020101010102" pitchFamily="34" charset="0"/>
                <a:sym typeface="Arial"/>
              </a:rPr>
              <a:t>Biostatisticians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28040-91CA-3120-FAFF-48B242E0776E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bg1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pic>
        <p:nvPicPr>
          <p:cNvPr id="16" name="Graphic 34">
            <a:extLst>
              <a:ext uri="{FF2B5EF4-FFF2-40B4-BE49-F238E27FC236}">
                <a16:creationId xmlns:a16="http://schemas.microsoft.com/office/drawing/2014/main" id="{E9FF7612-7742-E9E7-CB84-BFA381D86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0556" y="1780051"/>
            <a:ext cx="950023" cy="72736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52C8D7-5900-1F0E-8C17-EAE23F9F9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9915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6">
            <a:extLst>
              <a:ext uri="{FF2B5EF4-FFF2-40B4-BE49-F238E27FC236}">
                <a16:creationId xmlns:a16="http://schemas.microsoft.com/office/drawing/2014/main" id="{4F7EF91D-E3E6-8EEB-BDDA-C324E7867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79" t="14225" r="-4479" b="24575"/>
          <a:stretch/>
        </p:blipFill>
        <p:spPr>
          <a:xfrm>
            <a:off x="-1" y="17115"/>
            <a:ext cx="10691813" cy="601414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D17645-5354-710C-F52E-38DB95E1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solidFill>
                  <a:schemeClr val="accent6"/>
                </a:solidFill>
              </a:rPr>
              <a:t>QH’s</a:t>
            </a:r>
            <a:r>
              <a:rPr lang="fr-FR">
                <a:solidFill>
                  <a:schemeClr val="accent6"/>
                </a:solidFill>
              </a:rPr>
              <a:t> </a:t>
            </a:r>
            <a:r>
              <a:rPr lang="fr-FR" err="1">
                <a:solidFill>
                  <a:schemeClr val="accent6"/>
                </a:solidFill>
                <a:latin typeface="Malinton SemBd" pitchFamily="50" charset="0"/>
              </a:rPr>
              <a:t>Technical</a:t>
            </a:r>
            <a:r>
              <a:rPr lang="fr-FR">
                <a:solidFill>
                  <a:schemeClr val="accent6"/>
                </a:solidFill>
                <a:latin typeface="Malinton SemBd" pitchFamily="50" charset="0"/>
              </a:rPr>
              <a:t> Assets</a:t>
            </a:r>
            <a:r>
              <a:rPr lang="fr-FR">
                <a:solidFill>
                  <a:schemeClr val="accent6"/>
                </a:solidFill>
              </a:rPr>
              <a:t>: 4 </a:t>
            </a:r>
            <a:r>
              <a:rPr lang="fr-FR" err="1">
                <a:solidFill>
                  <a:schemeClr val="accent6"/>
                </a:solidFill>
              </a:rPr>
              <a:t>Domains</a:t>
            </a:r>
            <a:br>
              <a:rPr lang="fr-FR">
                <a:solidFill>
                  <a:schemeClr val="accent6"/>
                </a:solidFill>
              </a:rPr>
            </a:b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53BCAD-DB5E-C322-98F5-46BAFAB01AFC}"/>
              </a:ext>
            </a:extLst>
          </p:cNvPr>
          <p:cNvSpPr txBox="1"/>
          <p:nvPr/>
        </p:nvSpPr>
        <p:spPr>
          <a:xfrm>
            <a:off x="347747" y="1018915"/>
            <a:ext cx="9612194" cy="5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87">
                <a:latin typeface="Source Sans Pro Light" panose="020B0403030403020204" pitchFamily="34" charset="0"/>
              </a:rPr>
              <a:t>Our technical assets are structured across 4 main domains. Each domain contains our differentiating and proprietary technical assets developed in-house, in addition to the usual techniques mastered by our teams</a:t>
            </a:r>
            <a:endParaRPr lang="fr-FR" sz="1387">
              <a:latin typeface="Source Sans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AF38-EA28-7C11-8A17-243186A3106E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2401C9A-864E-3F6A-E85B-4565C5E7C632}"/>
              </a:ext>
            </a:extLst>
          </p:cNvPr>
          <p:cNvSpPr/>
          <p:nvPr/>
        </p:nvSpPr>
        <p:spPr>
          <a:xfrm>
            <a:off x="5301357" y="1750946"/>
            <a:ext cx="4009430" cy="1894219"/>
          </a:xfrm>
          <a:prstGeom prst="round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141" tIns="63141" rIns="63141" bIns="31570" rtlCol="0" anchor="t" anchorCtr="0"/>
          <a:lstStyle/>
          <a:p>
            <a:pPr algn="just">
              <a:spcAft>
                <a:spcPts val="526"/>
              </a:spcAft>
            </a:pPr>
            <a:r>
              <a:rPr lang="en-US" sz="1228" cap="small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SIMULATION &amp; SYNTHETIC DATA GENERATION</a:t>
            </a:r>
            <a:endParaRPr lang="fr-FR" sz="1228" cap="small">
              <a:solidFill>
                <a:schemeClr val="accent6"/>
              </a:solidFill>
              <a:latin typeface="Source Sans Pro Black" panose="020B0803030403020204" pitchFamily="34" charset="0"/>
              <a:ea typeface="Source Sans Pro Light" panose="020B0403030403020204" pitchFamily="34" charset="0"/>
              <a:cs typeface="Circular Std Bold" panose="020B080402010101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Survival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analysis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,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Bayesian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statistics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,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probabilistic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models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,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deep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generative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AI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SDG with GANs/VAEs/Bayesian networks/Copulas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Synthetic Survival Data Generator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LLM-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Based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Synthetic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Patient Data Engine</a:t>
            </a:r>
            <a:endParaRPr lang="en-US" sz="1052" spc="-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Synthetic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Data Evaluation Framework​</a:t>
            </a:r>
            <a:endParaRPr lang="en-IN" sz="1052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872B5A0-07D3-FDA4-BBDC-3D72886F61D4}"/>
              </a:ext>
            </a:extLst>
          </p:cNvPr>
          <p:cNvSpPr/>
          <p:nvPr/>
        </p:nvSpPr>
        <p:spPr>
          <a:xfrm>
            <a:off x="5301357" y="3798242"/>
            <a:ext cx="4009430" cy="1894219"/>
          </a:xfrm>
          <a:prstGeom prst="roundRect">
            <a:avLst>
              <a:gd name="adj" fmla="val 11023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141" tIns="63141" rIns="63141" bIns="31570" rtlCol="0" anchor="t" anchorCtr="0"/>
          <a:lstStyle/>
          <a:p>
            <a:pPr>
              <a:spcAft>
                <a:spcPts val="526"/>
              </a:spcAft>
            </a:pPr>
            <a:r>
              <a:rPr lang="fr-FR" sz="1228" cap="small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HEALTHCARE &amp; REAL WORLD DATA INTEGRATION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Data engineering​, Data audit​, Data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vizualisation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​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OMOP transformer</a:t>
            </a:r>
            <a:endParaRPr lang="en-US" sz="1052" spc="-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STabDesc</a:t>
            </a: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: automated system for descriptive statistics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Sequence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visualization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​</a:t>
            </a: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: </a:t>
            </a:r>
            <a:r>
              <a:rPr lang="en-US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lbox</a:t>
            </a: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to visualize sequence according to the focus of interest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D0AA8AF-2DD2-8EA8-53DB-C29B41B55B45}"/>
              </a:ext>
            </a:extLst>
          </p:cNvPr>
          <p:cNvSpPr/>
          <p:nvPr/>
        </p:nvSpPr>
        <p:spPr>
          <a:xfrm>
            <a:off x="1086326" y="3797953"/>
            <a:ext cx="4009430" cy="1894219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141" tIns="63141" rIns="63141" bIns="31570" rtlCol="0" anchor="t" anchorCtr="0"/>
          <a:lstStyle/>
          <a:p>
            <a:pPr algn="just">
              <a:spcAft>
                <a:spcPts val="526"/>
              </a:spcAft>
            </a:pPr>
            <a:r>
              <a:rPr lang="fr-FR" sz="1228" cap="small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NLP &amp; LLM POWERED TASK AUTOMATION</a:t>
            </a:r>
            <a:endParaRPr lang="fr-FR" sz="1228" cap="small">
              <a:solidFill>
                <a:schemeClr val="accent6"/>
              </a:solidFill>
              <a:latin typeface="Source Sans Pro Light" panose="020B0403030403020204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err="1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Classic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 NLP </a:t>
            </a:r>
            <a:r>
              <a:rPr lang="fr-FR" sz="1052" err="1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frameworks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, Transformers, </a:t>
            </a:r>
            <a:r>
              <a:rPr lang="fr-FR" sz="1052" err="1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LLMs</a:t>
            </a:r>
            <a:r>
              <a:rPr lang="fr-FR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,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</a:rPr>
              <a:t>Retrieval Augmented Generation (RAG)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ALIBERT – a suite of model for French biomedical language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 err="1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Oncodyssee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: A pipeline to process and structure oncological patient reports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  <a:cs typeface="Circular Std Light" panose="020B0404020101020102" pitchFamily="34" charset="0"/>
              </a:rPr>
              <a:t>Q-SLR​ : AI-based systematic literature process in medical field​</a:t>
            </a:r>
            <a:endParaRPr lang="fr-FR" sz="1052">
              <a:solidFill>
                <a:schemeClr val="accent6"/>
              </a:solidFill>
              <a:latin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44B4418-493E-AD0D-CF25-330B6AF1224C}"/>
              </a:ext>
            </a:extLst>
          </p:cNvPr>
          <p:cNvSpPr/>
          <p:nvPr/>
        </p:nvSpPr>
        <p:spPr>
          <a:xfrm>
            <a:off x="1086326" y="1750656"/>
            <a:ext cx="4009430" cy="1894219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141" tIns="63141" rIns="63141" bIns="31570" rtlCol="0" anchor="t" anchorCtr="0"/>
          <a:lstStyle/>
          <a:p>
            <a:pPr algn="just">
              <a:spcAft>
                <a:spcPts val="526"/>
              </a:spcAft>
            </a:pPr>
            <a:r>
              <a:rPr lang="fr-FR" sz="1228" cap="small">
                <a:solidFill>
                  <a:schemeClr val="accent6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DISEASE &amp; CARE MODELING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Predictive ML modeling w. or wo. </a:t>
            </a:r>
            <a:r>
              <a:rPr lang="en-US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Intepretability</a:t>
            </a: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layer 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Qfinder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: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</a:rPr>
              <a:t>to generate and select subpopulations with significant signal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en-US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Qluster</a:t>
            </a:r>
            <a:r>
              <a:rPr lang="en-US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: </a:t>
            </a:r>
            <a:r>
              <a:rPr lang="en-US" sz="1052">
                <a:solidFill>
                  <a:schemeClr val="accent6"/>
                </a:solidFill>
                <a:latin typeface="Source Sans Pro Light" panose="020B0403030403020204" pitchFamily="34" charset="0"/>
              </a:rPr>
              <a:t>generic workflow for robust clustering</a:t>
            </a:r>
            <a:endParaRPr lang="fr-FR" sz="1052" spc="-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Advanced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sequence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analysis</a:t>
            </a:r>
            <a:endParaRPr lang="fr-FR" sz="1052" spc="-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Causal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inference</a:t>
            </a:r>
            <a:endParaRPr lang="fr-FR" sz="1052" spc="-2">
              <a:solidFill>
                <a:schemeClr val="accent6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Biomedical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</a:t>
            </a: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knowledge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graphs</a:t>
            </a:r>
          </a:p>
          <a:p>
            <a:pPr marL="150362" indent="-150362" algn="just">
              <a:buFont typeface="Arial" panose="020B0604020202020204" pitchFamily="34" charset="0"/>
              <a:buChar char="•"/>
            </a:pPr>
            <a:r>
              <a:rPr lang="fr-FR" sz="1052" spc="-2" err="1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Bayesian</a:t>
            </a:r>
            <a:r>
              <a:rPr lang="fr-FR" sz="1052" spc="-2">
                <a:solidFill>
                  <a:schemeClr val="accent6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networks</a:t>
            </a:r>
            <a:endParaRPr lang="en-IN" sz="1052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AA7D286-B50C-ECDF-8784-BCB02B226801}"/>
              </a:ext>
            </a:extLst>
          </p:cNvPr>
          <p:cNvSpPr/>
          <p:nvPr/>
        </p:nvSpPr>
        <p:spPr>
          <a:xfrm>
            <a:off x="4832671" y="3363003"/>
            <a:ext cx="694547" cy="69454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7">
              <a:latin typeface="Source Sans Pro Light" panose="020B0403030403020204" pitchFamily="34" charset="0"/>
            </a:endParaRPr>
          </a:p>
        </p:txBody>
      </p:sp>
      <p:pic>
        <p:nvPicPr>
          <p:cNvPr id="20" name="Graphic 76">
            <a:extLst>
              <a:ext uri="{FF2B5EF4-FFF2-40B4-BE49-F238E27FC236}">
                <a16:creationId xmlns:a16="http://schemas.microsoft.com/office/drawing/2014/main" id="{367D95D8-380E-F55A-A6B1-E579DAD5A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9153" y="3469002"/>
            <a:ext cx="418807" cy="42686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F3BF7-057E-F2FD-1089-E386FF035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46274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8FDD7-E36D-07D0-9A15-150C0C6C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8">
            <a:extLst>
              <a:ext uri="{FF2B5EF4-FFF2-40B4-BE49-F238E27FC236}">
                <a16:creationId xmlns:a16="http://schemas.microsoft.com/office/drawing/2014/main" id="{DD2F78B6-A365-7B4E-FDFF-0ABCCCF58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77" y="-1612524"/>
            <a:ext cx="10705689" cy="9839792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11F158F-4454-7BC7-BE55-F1A8591F87F3}"/>
              </a:ext>
            </a:extLst>
          </p:cNvPr>
          <p:cNvSpPr txBox="1">
            <a:spLocks/>
          </p:cNvSpPr>
          <p:nvPr/>
        </p:nvSpPr>
        <p:spPr>
          <a:xfrm>
            <a:off x="268688" y="256911"/>
            <a:ext cx="10154437" cy="809401"/>
          </a:xfrm>
          <a:prstGeom prst="rect">
            <a:avLst/>
          </a:prstGeom>
        </p:spPr>
        <p:txBody>
          <a:bodyPr vert="horz" lIns="80189" tIns="40094" rIns="80189" bIns="40094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Malinton" pitchFamily="2" charset="77"/>
                <a:ea typeface="+mj-ea"/>
                <a:cs typeface="+mj-cs"/>
              </a:defRPr>
            </a:lvl1pPr>
          </a:lstStyle>
          <a:p>
            <a:pPr algn="just"/>
            <a:r>
              <a:rPr lang="fr-FR" sz="2806">
                <a:solidFill>
                  <a:schemeClr val="accent6"/>
                </a:solidFill>
              </a:rPr>
              <a:t>Quinten Health Innovation Engine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33EA8D86-9967-3472-CAA3-461C6AD126CF}"/>
              </a:ext>
            </a:extLst>
          </p:cNvPr>
          <p:cNvSpPr txBox="1">
            <a:spLocks/>
          </p:cNvSpPr>
          <p:nvPr/>
        </p:nvSpPr>
        <p:spPr>
          <a:xfrm>
            <a:off x="300619" y="5566180"/>
            <a:ext cx="9315243" cy="320198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E6E"/>
              </a:buClr>
              <a:buFont typeface="Arial" panose="020B0604020202020204" pitchFamily="34" charset="0"/>
              <a:buNone/>
              <a:defRPr sz="2500" b="0" i="0" kern="1200">
                <a:solidFill>
                  <a:srgbClr val="25062B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25062B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25062B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500" b="0" i="0" kern="1200">
                <a:solidFill>
                  <a:srgbClr val="25062B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sz="1100" b="0" i="0" kern="1200">
                <a:solidFill>
                  <a:srgbClr val="25062B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77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QH: Quinten Health</a:t>
            </a:r>
          </a:p>
        </p:txBody>
      </p:sp>
      <p:sp>
        <p:nvSpPr>
          <p:cNvPr id="4" name="Rechteck 54">
            <a:extLst>
              <a:ext uri="{FF2B5EF4-FFF2-40B4-BE49-F238E27FC236}">
                <a16:creationId xmlns:a16="http://schemas.microsoft.com/office/drawing/2014/main" id="{923A02CA-2C83-34C9-E0B7-5ECA872F0ECF}"/>
              </a:ext>
            </a:extLst>
          </p:cNvPr>
          <p:cNvSpPr/>
          <p:nvPr/>
        </p:nvSpPr>
        <p:spPr bwMode="gray">
          <a:xfrm>
            <a:off x="300620" y="1283700"/>
            <a:ext cx="9950941" cy="1202754"/>
          </a:xfrm>
          <a:prstGeom prst="roundRect">
            <a:avLst>
              <a:gd name="adj" fmla="val 37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14000"/>
                </a:schemeClr>
              </a:gs>
            </a:gsLst>
            <a:lin ang="3000000" scaled="0"/>
          </a:gradFill>
          <a:ln w="38100" cap="rnd">
            <a:noFill/>
          </a:ln>
        </p:spPr>
        <p:txBody>
          <a:bodyPr wrap="square" numCol="2" spcCol="360000">
            <a:noAutofit/>
          </a:bodyPr>
          <a:lstStyle/>
          <a:p>
            <a:pPr algn="just">
              <a:spcAft>
                <a:spcPts val="526"/>
              </a:spcAft>
            </a:pPr>
            <a:r>
              <a:rPr lang="fr-FR" sz="1754" spc="-2">
                <a:solidFill>
                  <a:schemeClr val="accent4"/>
                </a:solidFill>
                <a:latin typeface="Malinton SemBd" pitchFamily="50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INNOVATION ACCELERATORS</a:t>
            </a:r>
            <a:endParaRPr lang="en-US" sz="1754" spc="-2">
              <a:solidFill>
                <a:schemeClr val="accent4"/>
              </a:solidFill>
              <a:latin typeface="Malinton SemBd" pitchFamily="50" charset="0"/>
              <a:ea typeface="Source Sans Pro Light" panose="020B0403030403020204" pitchFamily="34" charset="0"/>
              <a:cs typeface="Circular Std Bold" panose="020B0804020101010102" pitchFamily="34" charset="0"/>
            </a:endParaRPr>
          </a:p>
          <a:p>
            <a:pPr algn="just">
              <a:spcAft>
                <a:spcPts val="526"/>
              </a:spcAft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Business-Driven R&amp;D: </a:t>
            </a:r>
          </a:p>
          <a:p>
            <a:pPr marL="158715" indent="-158715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052">
                <a:latin typeface="Source Sans Pro Light" panose="020B0403030403020204" pitchFamily="34" charset="0"/>
              </a:rPr>
              <a:t>As technology is constantly evolving, QH aims to keep innovation at the heart of its activities. R&amp;D work is business-oriented and dedicated to the development of our 4 main domains</a:t>
            </a:r>
          </a:p>
          <a:p>
            <a:pPr marL="158715" indent="-158715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052">
                <a:latin typeface="Source Sans Pro Light" panose="020B0403030403020204" pitchFamily="34" charset="0"/>
              </a:rPr>
              <a:t>20% of our operational time is dedicated to R&amp;D</a:t>
            </a:r>
          </a:p>
          <a:p>
            <a:pPr algn="just">
              <a:spcAft>
                <a:spcPts val="526"/>
              </a:spcAft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Academic &amp; Research Partnerships​ : </a:t>
            </a:r>
            <a:r>
              <a:rPr lang="en-US" sz="1052">
                <a:latin typeface="Source Sans Pro Light" panose="020B0403030403020204" pitchFamily="34" charset="0"/>
              </a:rPr>
              <a:t>Close collaborations with methodologists in leading institutes (</a:t>
            </a:r>
            <a:r>
              <a:rPr lang="en-US" sz="1052" u="sng">
                <a:latin typeface="Source Sans Pro Light" panose="020B0403030403020204" pitchFamily="34" charset="0"/>
              </a:rPr>
              <a:t>See slide: </a:t>
            </a:r>
            <a:r>
              <a:rPr lang="en-US" sz="1052">
                <a:latin typeface="Source Sans Pro Light" panose="020B0403030403020204" pitchFamily="34" charset="0"/>
              </a:rPr>
              <a:t>Quinten’s Innovation Ecosystem is redefining RWE)</a:t>
            </a:r>
            <a:endParaRPr lang="en-US" sz="1228">
              <a:latin typeface="Source Sans Pro Light" panose="020B0403030403020204" pitchFamily="34" charset="0"/>
            </a:endParaRPr>
          </a:p>
        </p:txBody>
      </p:sp>
      <p:sp>
        <p:nvSpPr>
          <p:cNvPr id="9" name="Rechteck 54">
            <a:extLst>
              <a:ext uri="{FF2B5EF4-FFF2-40B4-BE49-F238E27FC236}">
                <a16:creationId xmlns:a16="http://schemas.microsoft.com/office/drawing/2014/main" id="{548842C6-C28E-98C7-DAC2-3782AEB4AE50}"/>
              </a:ext>
            </a:extLst>
          </p:cNvPr>
          <p:cNvSpPr/>
          <p:nvPr/>
        </p:nvSpPr>
        <p:spPr bwMode="gray">
          <a:xfrm>
            <a:off x="300620" y="2611922"/>
            <a:ext cx="9950941" cy="1284254"/>
          </a:xfrm>
          <a:prstGeom prst="roundRect">
            <a:avLst>
              <a:gd name="adj" fmla="val 37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14000"/>
                </a:schemeClr>
              </a:gs>
            </a:gsLst>
            <a:lin ang="3000000" scaled="0"/>
          </a:gradFill>
          <a:ln w="38100" cap="rnd">
            <a:noFill/>
          </a:ln>
        </p:spPr>
        <p:txBody>
          <a:bodyPr wrap="square" numCol="2" spcCol="360000">
            <a:noAutofit/>
          </a:bodyPr>
          <a:lstStyle/>
          <a:p>
            <a:pPr algn="just">
              <a:spcAft>
                <a:spcPts val="526"/>
              </a:spcAft>
            </a:pPr>
            <a:r>
              <a:rPr lang="fr-FR" sz="1754" spc="-2">
                <a:solidFill>
                  <a:schemeClr val="accent4"/>
                </a:solidFill>
                <a:latin typeface="Malinton SemBd" pitchFamily="50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INNOVATION CULTURE</a:t>
            </a:r>
            <a:endParaRPr lang="en-US" sz="1754" spc="-2">
              <a:solidFill>
                <a:schemeClr val="accent4"/>
              </a:solidFill>
              <a:latin typeface="Malinton SemBd" pitchFamily="50" charset="0"/>
              <a:ea typeface="Source Sans Pro Light" panose="020B0403030403020204" pitchFamily="34" charset="0"/>
              <a:cs typeface="Circular Std Bold" panose="020B0804020101010102" pitchFamily="34" charset="0"/>
            </a:endParaRPr>
          </a:p>
          <a:p>
            <a:pPr marL="158715" indent="-158715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Scientific Monitoring &amp; Knowledge Sharing: </a:t>
            </a: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Weekly “insight sessions” to review key publications and discuss actionable takeaways.</a:t>
            </a:r>
          </a:p>
          <a:p>
            <a:pPr marL="158715" indent="-158715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Skills Development: </a:t>
            </a: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Ongoing internal and external trainings keep our teams at the cutting edge.</a:t>
            </a:r>
          </a:p>
          <a:p>
            <a:pPr marL="158715" indent="-158715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Talent Sourcing &amp; Onboarding: </a:t>
            </a: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Robust network spanning private sector and academic labs, coupled with an immersive onboarding program that fosters autonomy, teamwork and excellence.</a:t>
            </a:r>
            <a:endParaRPr lang="en-US" sz="1228">
              <a:solidFill>
                <a:srgbClr val="25062B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Circular Std Light" panose="020B0404020101020102" pitchFamily="34" charset="0"/>
            </a:endParaRPr>
          </a:p>
        </p:txBody>
      </p:sp>
      <p:sp>
        <p:nvSpPr>
          <p:cNvPr id="11" name="Rechteck 54">
            <a:extLst>
              <a:ext uri="{FF2B5EF4-FFF2-40B4-BE49-F238E27FC236}">
                <a16:creationId xmlns:a16="http://schemas.microsoft.com/office/drawing/2014/main" id="{CBB0BFD9-D9EC-77A4-96D0-327479E1F21D}"/>
              </a:ext>
            </a:extLst>
          </p:cNvPr>
          <p:cNvSpPr/>
          <p:nvPr/>
        </p:nvSpPr>
        <p:spPr bwMode="gray">
          <a:xfrm>
            <a:off x="300620" y="4021644"/>
            <a:ext cx="9950941" cy="1091901"/>
          </a:xfrm>
          <a:prstGeom prst="roundRect">
            <a:avLst>
              <a:gd name="adj" fmla="val 37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14000"/>
                </a:schemeClr>
              </a:gs>
            </a:gsLst>
            <a:lin ang="3000000" scaled="0"/>
          </a:gradFill>
          <a:ln w="38100" cap="rnd">
            <a:noFill/>
          </a:ln>
        </p:spPr>
        <p:txBody>
          <a:bodyPr wrap="square" numCol="2" spcCol="360000">
            <a:noAutofit/>
          </a:bodyPr>
          <a:lstStyle/>
          <a:p>
            <a:pPr algn="just">
              <a:spcAft>
                <a:spcPts val="526"/>
              </a:spcAft>
            </a:pPr>
            <a:r>
              <a:rPr lang="fr-FR" sz="1754" spc="-2">
                <a:solidFill>
                  <a:schemeClr val="accent4"/>
                </a:solidFill>
                <a:latin typeface="Malinton SemBd" pitchFamily="50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INNOVATION OUTPUTS</a:t>
            </a:r>
          </a:p>
          <a:p>
            <a:pPr marL="160108" indent="-160108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R&amp;D-Embedded Deliverables: </a:t>
            </a: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the vast majority of our client engagements include an R&amp;D component, ensuring continuous capability enhancement.</a:t>
            </a:r>
          </a:p>
          <a:p>
            <a:pPr marL="160108" indent="-160108" algn="just"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US" sz="1228" spc="-2">
                <a:solidFill>
                  <a:srgbClr val="000000"/>
                </a:solidFill>
                <a:latin typeface="Source Sans Pro Black" panose="020B0803030403020204" pitchFamily="34" charset="0"/>
                <a:ea typeface="Source Sans Pro Light" panose="020B0403030403020204" pitchFamily="34" charset="0"/>
                <a:cs typeface="Circular Std Bold" panose="020B0804020101010102" pitchFamily="34" charset="0"/>
              </a:rPr>
              <a:t>Scientific dissemination: </a:t>
            </a: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Regular publications and conference presentations showcase our advances in disease modeling, real-world evidence and AI applications. </a:t>
            </a:r>
          </a:p>
          <a:p>
            <a:pPr marL="160108" lvl="1">
              <a:spcAft>
                <a:spcPts val="526"/>
              </a:spcAft>
            </a:pPr>
            <a:r>
              <a:rPr lang="en-US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(</a:t>
            </a:r>
            <a:r>
              <a:rPr lang="en-US" sz="1052" u="sng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See slide: </a:t>
            </a:r>
            <a:r>
              <a:rPr lang="en-GB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Sample of recent publications on Disease &amp; Care </a:t>
            </a:r>
            <a:r>
              <a:rPr lang="en-GB" sz="1052" err="1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Modeling</a:t>
            </a:r>
            <a:r>
              <a:rPr lang="en-GB" sz="1052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rPr>
              <a:t> &amp; Simulation)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D0739-3E75-B07A-40C3-59177E99B4BB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8B3C9-92AD-2B04-EAD1-4E489FA08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33397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DDA9D9-9F86-859B-1DF7-88F64327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37</a:t>
            </a:fld>
            <a:endParaRPr lang="en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AE649D-ED5F-B42E-26F9-D7FCC404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1052"/>
              </a:spcAft>
            </a:pPr>
            <a:r>
              <a:rPr lang="en-US" sz="1403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Health data </a:t>
            </a:r>
            <a:r>
              <a:rPr lang="en-US" sz="1403"/>
              <a:t>are subject to a </a:t>
            </a:r>
            <a:r>
              <a:rPr lang="en-US" sz="1403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strict contractual framework</a:t>
            </a:r>
            <a:r>
              <a:rPr lang="en-US" sz="1403"/>
              <a:t> because of the interest in protecting the privacy of private individuals.</a:t>
            </a:r>
          </a:p>
          <a:p>
            <a:pPr algn="just">
              <a:spcAft>
                <a:spcPts val="1052"/>
              </a:spcAft>
            </a:pPr>
            <a:r>
              <a:rPr lang="en-US" sz="1403"/>
              <a:t>As such, processing health data is an exception to the prohibition principle allowing the processing of their personal and medical information.</a:t>
            </a:r>
          </a:p>
          <a:p>
            <a:pPr algn="just">
              <a:spcAft>
                <a:spcPts val="1052"/>
              </a:spcAft>
            </a:pPr>
            <a:r>
              <a:rPr lang="en-US" sz="1403"/>
              <a:t>Having operated in the field of Real-World data for years, Quinten is </a:t>
            </a:r>
            <a:r>
              <a:rPr lang="en-US" sz="1403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strongly committed towards data security</a:t>
            </a:r>
            <a:r>
              <a:rPr lang="en-US" sz="1403"/>
              <a:t>, as evidenced by its ISO 27001 certification obtained after a thorough process.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B23CAD-BCFE-D4AF-6DCA-55174924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fr-FR" sz="2105" err="1"/>
              <a:t>Quinten’s</a:t>
            </a:r>
            <a:r>
              <a:rPr lang="fr-FR" sz="2105"/>
              <a:t> </a:t>
            </a:r>
            <a:r>
              <a:rPr lang="fr-FR" sz="2105" err="1"/>
              <a:t>commitments</a:t>
            </a:r>
            <a:r>
              <a:rPr lang="fr-FR" sz="2105"/>
              <a:t> </a:t>
            </a:r>
            <a:r>
              <a:rPr lang="fr-FR" sz="2105" err="1"/>
              <a:t>towards</a:t>
            </a:r>
            <a:r>
              <a:rPr lang="fr-FR" sz="2105"/>
              <a:t> Health Data &amp; Security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A0B5CA-0212-ADB4-F285-77110BAE84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1F56209-7DAB-109C-DCDA-DD0D90D463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2" descr="Nuabee s&amp;#39;engage vers la certification ISO 27001 - Nuabee">
            <a:extLst>
              <a:ext uri="{FF2B5EF4-FFF2-40B4-BE49-F238E27FC236}">
                <a16:creationId xmlns:a16="http://schemas.microsoft.com/office/drawing/2014/main" id="{06A186AB-FD04-8E85-8906-5A0C7CDD0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t="4677" r="21600" b="3312"/>
          <a:stretch/>
        </p:blipFill>
        <p:spPr bwMode="auto">
          <a:xfrm>
            <a:off x="9844893" y="1154137"/>
            <a:ext cx="463877" cy="4628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1">
            <a:extLst>
              <a:ext uri="{FF2B5EF4-FFF2-40B4-BE49-F238E27FC236}">
                <a16:creationId xmlns:a16="http://schemas.microsoft.com/office/drawing/2014/main" id="{F85AAD09-94E5-A3FE-5C8D-6970A9DA2F52}"/>
              </a:ext>
            </a:extLst>
          </p:cNvPr>
          <p:cNvSpPr txBox="1">
            <a:spLocks/>
          </p:cNvSpPr>
          <p:nvPr/>
        </p:nvSpPr>
        <p:spPr>
          <a:xfrm>
            <a:off x="4439594" y="1083331"/>
            <a:ext cx="5931778" cy="1014736"/>
          </a:xfrm>
          <a:prstGeom prst="rect">
            <a:avLst/>
          </a:prstGeom>
          <a:ln w="3175">
            <a:solidFill>
              <a:schemeClr val="accent6"/>
            </a:solidFill>
            <a:prstDash val="dash"/>
          </a:ln>
        </p:spPr>
        <p:txBody>
          <a:bodyPr vert="horz" lIns="80189" tIns="40094" rIns="80189" bIns="40094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E6E"/>
              </a:buClr>
              <a:buFont typeface="Arial" panose="020B0604020202020204" pitchFamily="34" charset="0"/>
              <a:buNone/>
              <a:defRPr lang="en-US" sz="20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GB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403" b="1">
                <a:latin typeface="Source Sans Pro Black" panose="020B0803030403020204" pitchFamily="34" charset="0"/>
                <a:ea typeface="Source Sans Pro Black" panose="020B0803030403020204" pitchFamily="34" charset="0"/>
                <a:cs typeface="Aptos" panose="020B0004020202020204" pitchFamily="34" charset="0"/>
              </a:rPr>
              <a:t>ISO Certification &amp; Information Security Policy (ISMS)</a:t>
            </a:r>
            <a:endParaRPr lang="en-GB" sz="1403">
              <a:latin typeface="Source Sans Pro Black" panose="020B0803030403020204" pitchFamily="34" charset="0"/>
              <a:ea typeface="Source Sans Pro Black" panose="020B0803030403020204" pitchFamily="34" charset="0"/>
              <a:cs typeface="Aptos" panose="020B0004020202020204" pitchFamily="34" charset="0"/>
            </a:endParaRP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GB" sz="1228">
                <a:latin typeface="Source Sans Pro SemiBold" panose="020B0603030403020204" pitchFamily="34" charset="0"/>
                <a:ea typeface="Source Sans Pro SemiBold" panose="020B0603030403020204" pitchFamily="34" charset="0"/>
                <a:cs typeface="Aptos" panose="020B0004020202020204" pitchFamily="34" charset="0"/>
              </a:rPr>
              <a:t>Certified ISO/IEC 27001 </a:t>
            </a:r>
            <a:r>
              <a:rPr lang="en-GB" sz="1228">
                <a:cs typeface="Aptos" panose="020B0004020202020204" pitchFamily="34" charset="0"/>
              </a:rPr>
              <a:t>for the past 4 years.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  <a:buFont typeface="Arial" panose="020B0604020202020204" pitchFamily="34" charset="0"/>
              <a:buChar char="•"/>
            </a:pPr>
            <a:r>
              <a:rPr lang="en-GB" sz="1228">
                <a:cs typeface="Aptos" panose="020B0004020202020204" pitchFamily="34" charset="0"/>
              </a:rPr>
              <a:t>The </a:t>
            </a:r>
            <a:r>
              <a:rPr lang="en-GB" sz="1228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Information Security Management System</a:t>
            </a:r>
            <a:r>
              <a:rPr lang="en-GB" sz="1228"/>
              <a:t> </a:t>
            </a:r>
            <a:r>
              <a:rPr lang="en-GB" sz="1228">
                <a:cs typeface="Aptos" panose="020B0004020202020204" pitchFamily="34" charset="0"/>
              </a:rPr>
              <a:t>(ISMS) applies contractually to all employees and subcontractors.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3EE533-AB2F-4A98-2F76-22A84C58274B}"/>
              </a:ext>
            </a:extLst>
          </p:cNvPr>
          <p:cNvSpPr txBox="1"/>
          <p:nvPr/>
        </p:nvSpPr>
        <p:spPr>
          <a:xfrm>
            <a:off x="4439593" y="4169506"/>
            <a:ext cx="5948603" cy="1256434"/>
          </a:xfrm>
          <a:prstGeom prst="rect">
            <a:avLst/>
          </a:prstGeom>
          <a:noFill/>
          <a:ln w="3175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spcAft>
                <a:spcPts val="526"/>
              </a:spcAft>
              <a:buClr>
                <a:srgbClr val="FF6E6E"/>
              </a:buClr>
            </a:pPr>
            <a:r>
              <a:rPr lang="en-GB" sz="1403" b="1">
                <a:solidFill>
                  <a:srgbClr val="25062B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Legal Oversight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Legal compliance is overseen by a </a:t>
            </a: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 Protection Officer (DPO) (law firm).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Internal DPO liaisons </a:t>
            </a: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are designated across project teams.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 regulatory watch </a:t>
            </a: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is </a:t>
            </a: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continuously maintained, </a:t>
            </a: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and DPO consultation is mandatory for any new project or change involving personal data.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1766D3-CD94-A92B-9AB6-3BA251A6AA88}"/>
              </a:ext>
            </a:extLst>
          </p:cNvPr>
          <p:cNvSpPr txBox="1"/>
          <p:nvPr/>
        </p:nvSpPr>
        <p:spPr>
          <a:xfrm>
            <a:off x="4439593" y="2145272"/>
            <a:ext cx="5948603" cy="939231"/>
          </a:xfrm>
          <a:prstGeom prst="rect">
            <a:avLst/>
          </a:prstGeom>
          <a:noFill/>
          <a:ln w="3175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spcAft>
                <a:spcPts val="526"/>
              </a:spcAft>
              <a:buClr>
                <a:srgbClr val="FF6E6E"/>
              </a:buClr>
            </a:pPr>
            <a:r>
              <a:rPr lang="en-GB" sz="1403" b="1">
                <a:solidFill>
                  <a:srgbClr val="25062B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Simplification of Regulatory Procedures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Quinten Health has solid experience in regulatory submissions for Real-World Data (RWD) studies, and holds a </a:t>
            </a: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CNIL MR-004 compliance attestation, </a:t>
            </a: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confirming adherence to French data protection requirements.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981816-3A0B-AEEB-872C-8ABAC03E834A}"/>
              </a:ext>
            </a:extLst>
          </p:cNvPr>
          <p:cNvSpPr txBox="1"/>
          <p:nvPr/>
        </p:nvSpPr>
        <p:spPr>
          <a:xfrm>
            <a:off x="4439593" y="3123651"/>
            <a:ext cx="5940402" cy="1003352"/>
          </a:xfrm>
          <a:prstGeom prst="rect">
            <a:avLst/>
          </a:prstGeom>
          <a:noFill/>
          <a:ln w="3175">
            <a:solidFill>
              <a:schemeClr val="accent6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spcAft>
                <a:spcPts val="526"/>
              </a:spcAft>
              <a:buClr>
                <a:srgbClr val="FF6E6E"/>
              </a:buClr>
            </a:pPr>
            <a:r>
              <a:rPr lang="en-GB" sz="1403" b="1">
                <a:solidFill>
                  <a:srgbClr val="25062B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Secure Data Hosting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Healthcare Data are hosted on HDS </a:t>
            </a: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(Health Data Hosting) - Certified Servers.</a:t>
            </a:r>
          </a:p>
          <a:p>
            <a:pPr marL="153146" indent="-153146" algn="just">
              <a:spcAft>
                <a:spcPts val="526"/>
              </a:spcAft>
              <a:buClr>
                <a:srgbClr val="FF6E6E"/>
              </a:buClr>
              <a:buFont typeface="Arial" panose="020B0604020202020204" pitchFamily="34" charset="0"/>
              <a:buChar char="•"/>
            </a:pP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</a:t>
            </a:r>
            <a:r>
              <a:rPr lang="en-GB" sz="1228">
                <a:solidFill>
                  <a:srgbClr val="25062B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sovereign hosting </a:t>
            </a:r>
            <a:r>
              <a:rPr lang="en-GB" sz="1228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is required, data is hosted on a secure platform operated by OVH, meeting high standards for both physical and logical security.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BB89E4A-5069-B859-4711-9AFD687505B9}"/>
              </a:ext>
            </a:extLst>
          </p:cNvPr>
          <p:cNvSpPr txBox="1"/>
          <p:nvPr/>
        </p:nvSpPr>
        <p:spPr>
          <a:xfrm>
            <a:off x="4448008" y="337313"/>
            <a:ext cx="5931778" cy="659219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>
              <a:lnSpc>
                <a:spcPct val="115000"/>
              </a:lnSpc>
              <a:spcAft>
                <a:spcPts val="800"/>
              </a:spcAft>
              <a:defRPr sz="1600" kern="100">
                <a:solidFill>
                  <a:schemeClr val="bg1"/>
                </a:solidFill>
                <a:effectLst/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b="0" i="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2pPr>
            <a:lvl3pPr marL="1200150" indent="-285750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b="0" i="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b="0" i="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GB" b="0" i="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>
              <a:lnSpc>
                <a:spcPct val="100000"/>
              </a:lnSpc>
            </a:pPr>
            <a:r>
              <a:rPr lang="en-GB" sz="1228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Quinten Health implements a rigorous information security management policy, based on a structured governance system, certified best practices, and a secure data processing workflow — from initial collection to final deletion.</a:t>
            </a:r>
          </a:p>
        </p:txBody>
      </p:sp>
    </p:spTree>
    <p:extLst>
      <p:ext uri="{BB962C8B-B14F-4D97-AF65-F5344CB8AC3E}">
        <p14:creationId xmlns:p14="http://schemas.microsoft.com/office/powerpoint/2010/main" val="2855342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5097-4E7E-1CD4-661D-44C7B321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CB9A90D-688B-FF28-76E2-379C6902FA25}"/>
              </a:ext>
            </a:extLst>
          </p:cNvPr>
          <p:cNvSpPr/>
          <p:nvPr/>
        </p:nvSpPr>
        <p:spPr>
          <a:xfrm>
            <a:off x="-1" y="3600542"/>
            <a:ext cx="10691813" cy="1932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7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99233A-6141-7A8F-ED59-A96FBC914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38</a:t>
            </a:fld>
            <a:endParaRPr lang="en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2399115-BCE2-3AD6-E9F8-C8A27EB6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>
                <a:latin typeface="Malinton" pitchFamily="2" charset="0"/>
              </a:rPr>
              <a:t>Managing, Securing &amp; leveraging Healthcare Data</a:t>
            </a:r>
            <a:endParaRPr lang="fr-FR">
              <a:latin typeface="Malinton" pitchFamily="2" charset="0"/>
            </a:endParaRPr>
          </a:p>
        </p:txBody>
      </p:sp>
      <p:sp>
        <p:nvSpPr>
          <p:cNvPr id="9" name="Content Placeholder 31">
            <a:extLst>
              <a:ext uri="{FF2B5EF4-FFF2-40B4-BE49-F238E27FC236}">
                <a16:creationId xmlns:a16="http://schemas.microsoft.com/office/drawing/2014/main" id="{2C3B3A25-C7F2-1CB7-EE99-C1A1E407E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01" y="1035651"/>
            <a:ext cx="5045705" cy="2506421"/>
          </a:xfrm>
          <a:ln w="3175">
            <a:solidFill>
              <a:schemeClr val="accent6"/>
            </a:solidFill>
            <a:prstDash val="dash"/>
          </a:ln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403" b="1">
                <a:solidFill>
                  <a:schemeClr val="accent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Procedures Covering the Full Data Lifecycle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Privacy by Design: </a:t>
            </a:r>
            <a:r>
              <a:rPr lang="en-GB" sz="1228">
                <a:solidFill>
                  <a:schemeClr val="accent6"/>
                </a:solidFill>
              </a:rPr>
              <a:t>Regulatory compliance is integrated from the project design phase.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Processing Register: </a:t>
            </a:r>
            <a:r>
              <a:rPr lang="en-GB" sz="1228">
                <a:solidFill>
                  <a:schemeClr val="accent6"/>
                </a:solidFill>
              </a:rPr>
              <a:t>Mandatory registration for any project involving personal data.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Incident Management Process: </a:t>
            </a:r>
            <a:r>
              <a:rPr lang="en-GB" sz="1228">
                <a:solidFill>
                  <a:schemeClr val="accent6"/>
                </a:solidFill>
              </a:rPr>
              <a:t>Formal procedures for detection, reporting, and resolution of data incidents.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Quarterly audits of hosting servers </a:t>
            </a:r>
            <a:r>
              <a:rPr lang="en-GB" sz="1228">
                <a:solidFill>
                  <a:schemeClr val="accent6"/>
                </a:solidFill>
              </a:rPr>
              <a:t>to verify retention periods and compliance with stated purposes.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Mandatory GDPR </a:t>
            </a:r>
            <a:r>
              <a:rPr lang="en-GB" sz="1228">
                <a:solidFill>
                  <a:schemeClr val="accent6"/>
                </a:solidFill>
              </a:rPr>
              <a:t>and information security awareness training for all employees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40EC3D64-D09C-A363-C08C-1634BE72A8DA}"/>
              </a:ext>
            </a:extLst>
          </p:cNvPr>
          <p:cNvSpPr txBox="1">
            <a:spLocks/>
          </p:cNvSpPr>
          <p:nvPr/>
        </p:nvSpPr>
        <p:spPr>
          <a:xfrm>
            <a:off x="5450138" y="1035651"/>
            <a:ext cx="5045705" cy="2506421"/>
          </a:xfrm>
          <a:prstGeom prst="rect">
            <a:avLst/>
          </a:prstGeom>
          <a:ln w="3175">
            <a:solidFill>
              <a:schemeClr val="accent6"/>
            </a:solidFill>
            <a:prstDash val="dash"/>
          </a:ln>
        </p:spPr>
        <p:txBody>
          <a:bodyPr vert="horz" lIns="80189" tIns="40094" rIns="80189" bIns="40094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E6E"/>
              </a:buClr>
              <a:buFont typeface="Arial" panose="020B0604020202020204" pitchFamily="34" charset="0"/>
              <a:buNone/>
              <a:defRPr lang="en-US" sz="20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US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6E6E"/>
              </a:buClr>
              <a:buFont typeface="Arial" panose="020B0604020202020204" pitchFamily="34" charset="0"/>
              <a:buChar char="•"/>
              <a:defRPr lang="en-GB" sz="1800" b="0" i="0" kern="1200" cap="none" baseline="0">
                <a:solidFill>
                  <a:srgbClr val="25062B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ircular Std Light" panose="020B0404020101020102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052"/>
              </a:spcAft>
            </a:pPr>
            <a:r>
              <a:rPr lang="en-GB" sz="1403" b="1">
                <a:solidFill>
                  <a:schemeClr val="accent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Technical Security Measures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228">
                <a:solidFill>
                  <a:schemeClr val="accent6"/>
                </a:solidFill>
              </a:rPr>
              <a:t>Confidential </a:t>
            </a: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</a:t>
            </a:r>
            <a:r>
              <a:rPr lang="en-GB" sz="1228">
                <a:solidFill>
                  <a:schemeClr val="accent6"/>
                </a:solidFill>
              </a:rPr>
              <a:t> must be </a:t>
            </a: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encrypted</a:t>
            </a:r>
            <a:r>
              <a:rPr lang="en-GB" sz="1228">
                <a:solidFill>
                  <a:schemeClr val="accent6"/>
                </a:solidFill>
              </a:rPr>
              <a:t> during storage and sharing, and </a:t>
            </a:r>
            <a:r>
              <a:rPr lang="en-GB" sz="1228">
                <a:solidFill>
                  <a:schemeClr val="accent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only authorized individuals </a:t>
            </a:r>
            <a:r>
              <a:rPr lang="en-GB" sz="1228">
                <a:solidFill>
                  <a:schemeClr val="accent6"/>
                </a:solidFill>
              </a:rPr>
              <a:t>approved by the project manager can access it (need-to-know and need-to-use principle). All data is backed up and versioned.</a:t>
            </a:r>
          </a:p>
          <a:p>
            <a:pPr marL="153146" indent="-153146" algn="just">
              <a:lnSpc>
                <a:spcPct val="100000"/>
              </a:lnSpc>
              <a:spcBef>
                <a:spcPts val="0"/>
              </a:spcBef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GB" sz="1228">
                <a:solidFill>
                  <a:schemeClr val="accent6"/>
                </a:solidFill>
              </a:rPr>
              <a:t>In terms of security, access to data must be through company-managed and secured hardware. To ensure this, we apply conditional access, monitor hardware, and use, where technically possible and necessary, MFA, IP filtering, VPN access, network segmentation and firewalls.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A34452B-9DFC-A6CB-F6E4-C622445BDD19}"/>
              </a:ext>
            </a:extLst>
          </p:cNvPr>
          <p:cNvSpPr txBox="1">
            <a:spLocks/>
          </p:cNvSpPr>
          <p:nvPr/>
        </p:nvSpPr>
        <p:spPr>
          <a:xfrm>
            <a:off x="3733401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anchor="ctr">
            <a:noAutofit/>
          </a:bodyPr>
          <a:lstStyle>
            <a:lvl1pPr marL="0" indent="0" algn="ctr" defTabSz="801929" rtl="0" eaLnBrk="1" latinLnBrk="0" hangingPunct="1">
              <a:lnSpc>
                <a:spcPct val="90000"/>
              </a:lnSpc>
              <a:spcBef>
                <a:spcPts val="877"/>
              </a:spcBef>
              <a:buFont typeface="Arial" panose="020B0604020202020204" pitchFamily="34" charset="0"/>
              <a:buNone/>
              <a:defRPr sz="14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03292">
              <a:spcBef>
                <a:spcPts val="769"/>
              </a:spcBef>
              <a:defRPr/>
            </a:pP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Compliance audits &amp; </a:t>
            </a:r>
            <a:r>
              <a:rPr lang="fr-FR" sz="965" b="0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internal</a:t>
            </a: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fr-FR" sz="965" b="0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controls</a:t>
            </a:r>
            <a:endParaRPr lang="fr-FR" sz="965" b="0">
              <a:solidFill>
                <a:schemeClr val="bg2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594107-9CFC-2137-AB0B-318F390FAD65}"/>
              </a:ext>
            </a:extLst>
          </p:cNvPr>
          <p:cNvSpPr txBox="1">
            <a:spLocks/>
          </p:cNvSpPr>
          <p:nvPr/>
        </p:nvSpPr>
        <p:spPr>
          <a:xfrm>
            <a:off x="3733172" y="4771490"/>
            <a:ext cx="1038605" cy="686931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Active self-control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0890E3E-297D-5B0D-1F59-575D9A61296A}"/>
              </a:ext>
            </a:extLst>
          </p:cNvPr>
          <p:cNvSpPr txBox="1"/>
          <p:nvPr/>
        </p:nvSpPr>
        <p:spPr>
          <a:xfrm>
            <a:off x="301026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/>
          <a:p>
            <a:pPr algn="ctr" defTabSz="704655">
              <a:defRPr/>
            </a:pPr>
            <a:r>
              <a:rPr lang="fr-FR" sz="965" kern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GDPR compliant by design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974330-E986-8A5D-A5CB-FE37135630B1}"/>
              </a:ext>
            </a:extLst>
          </p:cNvPr>
          <p:cNvSpPr txBox="1"/>
          <p:nvPr/>
        </p:nvSpPr>
        <p:spPr>
          <a:xfrm>
            <a:off x="300201" y="4771490"/>
            <a:ext cx="1038605" cy="688259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GDPR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rooted</a:t>
            </a:r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in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Quinten’s</a:t>
            </a:r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processes</a:t>
            </a:r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and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projects</a:t>
            </a:r>
            <a:endParaRPr lang="fr-FR" sz="965">
              <a:solidFill>
                <a:schemeClr val="accent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B6BCBFAC-0933-8726-859A-0A047EC0DD89}"/>
              </a:ext>
            </a:extLst>
          </p:cNvPr>
          <p:cNvSpPr txBox="1">
            <a:spLocks/>
          </p:cNvSpPr>
          <p:nvPr/>
        </p:nvSpPr>
        <p:spPr>
          <a:xfrm>
            <a:off x="1445151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anchor="ctr">
            <a:noAutofit/>
          </a:bodyPr>
          <a:lstStyle>
            <a:lvl1pPr marL="0" indent="0" algn="ctr" defTabSz="801929" rtl="0" eaLnBrk="1" latinLnBrk="0" hangingPunct="1">
              <a:lnSpc>
                <a:spcPct val="90000"/>
              </a:lnSpc>
              <a:spcBef>
                <a:spcPts val="877"/>
              </a:spcBef>
              <a:buFont typeface="Arial" panose="020B0604020202020204" pitchFamily="34" charset="0"/>
              <a:buNone/>
              <a:defRPr sz="14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03292">
              <a:spcBef>
                <a:spcPts val="769"/>
              </a:spcBef>
              <a:defRPr/>
            </a:pP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 </a:t>
            </a:r>
            <a:r>
              <a:rPr lang="fr-FR" sz="965" b="0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processing</a:t>
            </a: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agreement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AE124715-3EA7-9E49-C814-A5C89AD3CFE3}"/>
              </a:ext>
            </a:extLst>
          </p:cNvPr>
          <p:cNvSpPr txBox="1">
            <a:spLocks/>
          </p:cNvSpPr>
          <p:nvPr/>
        </p:nvSpPr>
        <p:spPr>
          <a:xfrm>
            <a:off x="1445380" y="4771490"/>
            <a:ext cx="1038605" cy="688259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Contractual framework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9EABC1E-ED7A-7F87-73B1-4B567AD6CBBD}"/>
              </a:ext>
            </a:extLst>
          </p:cNvPr>
          <p:cNvSpPr txBox="1">
            <a:spLocks/>
          </p:cNvSpPr>
          <p:nvPr/>
        </p:nvSpPr>
        <p:spPr>
          <a:xfrm>
            <a:off x="2589276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anchor="ctr">
            <a:noAutofit/>
          </a:bodyPr>
          <a:lstStyle>
            <a:lvl1pPr marL="0" indent="0" algn="ctr" defTabSz="801929" rtl="0" eaLnBrk="1" latinLnBrk="0" hangingPunct="1">
              <a:lnSpc>
                <a:spcPct val="90000"/>
              </a:lnSpc>
              <a:spcBef>
                <a:spcPts val="877"/>
              </a:spcBef>
              <a:buFont typeface="Arial" panose="020B0604020202020204" pitchFamily="34" charset="0"/>
              <a:buNone/>
              <a:defRPr sz="14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03292">
              <a:spcBef>
                <a:spcPts val="769"/>
              </a:spcBef>
              <a:defRPr/>
            </a:pPr>
            <a:r>
              <a:rPr lang="fr-FR" sz="965" b="0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Privacy</a:t>
            </a: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Impact </a:t>
            </a:r>
            <a:r>
              <a:rPr lang="fr-FR" sz="965" b="0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Assessment</a:t>
            </a:r>
            <a:r>
              <a:rPr lang="fr-FR" sz="965" b="0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(PIA)</a:t>
            </a:r>
          </a:p>
        </p:txBody>
      </p:sp>
      <p:sp>
        <p:nvSpPr>
          <p:cNvPr id="30" name="Espace réservé du texte 8">
            <a:extLst>
              <a:ext uri="{FF2B5EF4-FFF2-40B4-BE49-F238E27FC236}">
                <a16:creationId xmlns:a16="http://schemas.microsoft.com/office/drawing/2014/main" id="{9FBED9EC-A7F7-50C6-9DFF-8E9576D68B48}"/>
              </a:ext>
            </a:extLst>
          </p:cNvPr>
          <p:cNvSpPr txBox="1">
            <a:spLocks/>
          </p:cNvSpPr>
          <p:nvPr/>
        </p:nvSpPr>
        <p:spPr>
          <a:xfrm>
            <a:off x="2589276" y="4772818"/>
            <a:ext cx="1038605" cy="686931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Guaranteed reasoned use of data</a:t>
            </a:r>
          </a:p>
        </p:txBody>
      </p:sp>
      <p:sp>
        <p:nvSpPr>
          <p:cNvPr id="60" name="Espace réservé du texte 6">
            <a:extLst>
              <a:ext uri="{FF2B5EF4-FFF2-40B4-BE49-F238E27FC236}">
                <a16:creationId xmlns:a16="http://schemas.microsoft.com/office/drawing/2014/main" id="{69774499-42EB-ED43-A2E7-3BC7004261A7}"/>
              </a:ext>
            </a:extLst>
          </p:cNvPr>
          <p:cNvSpPr txBox="1">
            <a:spLocks/>
          </p:cNvSpPr>
          <p:nvPr/>
        </p:nvSpPr>
        <p:spPr>
          <a:xfrm>
            <a:off x="9454022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Staff training on GDPR 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FE1CEDC2-1211-506C-29D0-070654AE10C5}"/>
              </a:ext>
            </a:extLst>
          </p:cNvPr>
          <p:cNvSpPr txBox="1">
            <a:spLocks/>
          </p:cNvSpPr>
          <p:nvPr/>
        </p:nvSpPr>
        <p:spPr>
          <a:xfrm>
            <a:off x="9452653" y="4771488"/>
            <a:ext cx="1038607" cy="68447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en-US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Technical and organic protection</a:t>
            </a:r>
            <a:endParaRPr lang="fr-FR" sz="965">
              <a:solidFill>
                <a:schemeClr val="accent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5" name="Espace réservé du texte 4">
            <a:extLst>
              <a:ext uri="{FF2B5EF4-FFF2-40B4-BE49-F238E27FC236}">
                <a16:creationId xmlns:a16="http://schemas.microsoft.com/office/drawing/2014/main" id="{6C877D80-6A46-5BAA-50B8-74A25EBA43C0}"/>
              </a:ext>
            </a:extLst>
          </p:cNvPr>
          <p:cNvSpPr txBox="1">
            <a:spLocks/>
          </p:cNvSpPr>
          <p:nvPr/>
        </p:nvSpPr>
        <p:spPr>
          <a:xfrm>
            <a:off x="4877525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Exclusive Data Protection </a:t>
            </a:r>
            <a:r>
              <a:rPr lang="fr-FR" sz="965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Officer</a:t>
            </a:r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Support </a:t>
            </a:r>
          </a:p>
        </p:txBody>
      </p:sp>
      <p:sp>
        <p:nvSpPr>
          <p:cNvPr id="56" name="Espace réservé du texte 8">
            <a:extLst>
              <a:ext uri="{FF2B5EF4-FFF2-40B4-BE49-F238E27FC236}">
                <a16:creationId xmlns:a16="http://schemas.microsoft.com/office/drawing/2014/main" id="{EAF6311E-6CFC-BABE-ED8B-DAAFD849BD38}"/>
              </a:ext>
            </a:extLst>
          </p:cNvPr>
          <p:cNvSpPr txBox="1">
            <a:spLocks/>
          </p:cNvSpPr>
          <p:nvPr/>
        </p:nvSpPr>
        <p:spPr>
          <a:xfrm>
            <a:off x="4877069" y="4773950"/>
            <a:ext cx="1038605" cy="684471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en-GB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Responsible for compliance with GDPR requirements</a:t>
            </a:r>
          </a:p>
        </p:txBody>
      </p:sp>
      <p:sp>
        <p:nvSpPr>
          <p:cNvPr id="50" name="Espace réservé du texte 6">
            <a:extLst>
              <a:ext uri="{FF2B5EF4-FFF2-40B4-BE49-F238E27FC236}">
                <a16:creationId xmlns:a16="http://schemas.microsoft.com/office/drawing/2014/main" id="{A0B67724-517B-238E-FDA6-A65C7AAD435B}"/>
              </a:ext>
            </a:extLst>
          </p:cNvPr>
          <p:cNvSpPr txBox="1">
            <a:spLocks/>
          </p:cNvSpPr>
          <p:nvPr/>
        </p:nvSpPr>
        <p:spPr>
          <a:xfrm>
            <a:off x="6021650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Data </a:t>
            </a:r>
            <a:r>
              <a:rPr lang="fr-FR" sz="965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processing</a:t>
            </a:r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fr-FR" sz="965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register</a:t>
            </a:r>
            <a:endParaRPr lang="fr-FR" sz="965">
              <a:solidFill>
                <a:schemeClr val="bg2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8CB2770A-CDEF-676E-3E65-25B1AEFE29CE}"/>
              </a:ext>
            </a:extLst>
          </p:cNvPr>
          <p:cNvSpPr txBox="1">
            <a:spLocks/>
          </p:cNvSpPr>
          <p:nvPr/>
        </p:nvSpPr>
        <p:spPr>
          <a:xfrm>
            <a:off x="6020965" y="4771490"/>
            <a:ext cx="1038605" cy="684471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en-US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Transparency</a:t>
            </a:r>
            <a:endParaRPr lang="fr-FR" sz="965">
              <a:solidFill>
                <a:schemeClr val="accent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D2C4B19-841A-692D-62A0-C204B521BD5A}"/>
              </a:ext>
            </a:extLst>
          </p:cNvPr>
          <p:cNvSpPr txBox="1"/>
          <p:nvPr/>
        </p:nvSpPr>
        <p:spPr>
          <a:xfrm>
            <a:off x="7165775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High infrastructure </a:t>
            </a:r>
            <a:r>
              <a:rPr lang="fr-FR" sz="965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</a:t>
            </a:r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B737AB0-360B-859F-DDBD-57A8B57BC5D5}"/>
              </a:ext>
            </a:extLst>
          </p:cNvPr>
          <p:cNvSpPr txBox="1"/>
          <p:nvPr/>
        </p:nvSpPr>
        <p:spPr>
          <a:xfrm>
            <a:off x="7164860" y="4771489"/>
            <a:ext cx="1038605" cy="68447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Cybersecurity</a:t>
            </a:r>
            <a:endParaRPr lang="fr-FR" sz="965">
              <a:solidFill>
                <a:schemeClr val="accent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0" name="Espace réservé du texte 6">
            <a:extLst>
              <a:ext uri="{FF2B5EF4-FFF2-40B4-BE49-F238E27FC236}">
                <a16:creationId xmlns:a16="http://schemas.microsoft.com/office/drawing/2014/main" id="{E4F7777D-656B-0FCB-D91C-4C73FD7F8AA2}"/>
              </a:ext>
            </a:extLst>
          </p:cNvPr>
          <p:cNvSpPr txBox="1">
            <a:spLocks/>
          </p:cNvSpPr>
          <p:nvPr/>
        </p:nvSpPr>
        <p:spPr>
          <a:xfrm>
            <a:off x="8309900" y="3699642"/>
            <a:ext cx="1041820" cy="473555"/>
          </a:xfrm>
          <a:prstGeom prst="rect">
            <a:avLst/>
          </a:prstGeom>
          <a:ln w="3175">
            <a:solidFill>
              <a:schemeClr val="bg2"/>
            </a:solidFill>
            <a:prstDash val="dash"/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2411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3375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4340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5304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6269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7233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8197" indent="-200482" algn="l" defTabSz="801929" rtl="0" eaLnBrk="1" latinLnBrk="0" hangingPunct="1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5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 </a:t>
            </a:r>
            <a:r>
              <a:rPr lang="fr-FR" sz="965" err="1">
                <a:solidFill>
                  <a:schemeClr val="bg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measures</a:t>
            </a:r>
            <a:endParaRPr lang="fr-FR" sz="965">
              <a:solidFill>
                <a:schemeClr val="bg2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4BF1191-85E5-2FB1-CD46-8D8879D231DF}"/>
              </a:ext>
            </a:extLst>
          </p:cNvPr>
          <p:cNvSpPr txBox="1"/>
          <p:nvPr/>
        </p:nvSpPr>
        <p:spPr>
          <a:xfrm>
            <a:off x="8308757" y="4771489"/>
            <a:ext cx="1038606" cy="68447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 lIns="31570" tIns="31570" rIns="31570" bIns="31570" rtlCol="0" anchor="ctr">
            <a:noAutofit/>
          </a:bodyPr>
          <a:lstStyle>
            <a:defPPr>
              <a:defRPr lang="fr-FR"/>
            </a:defPPr>
            <a:lvl1pPr marR="0" lvl="0" indent="0" algn="ctr" defTabSz="8034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0144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2105"/>
            </a:lvl2pPr>
            <a:lvl3pPr marL="1002411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754"/>
            </a:lvl3pPr>
            <a:lvl4pPr marL="1403375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4pPr>
            <a:lvl5pPr marL="1804340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5pPr>
            <a:lvl6pPr marL="2205304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6pPr>
            <a:lvl7pPr marL="2606269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7pPr>
            <a:lvl8pPr marL="3007233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8pPr>
            <a:lvl9pPr marL="3408197" indent="-200482" defTabSz="801929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defRPr sz="1579"/>
            </a:lvl9pPr>
          </a:lstStyle>
          <a:p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Measures</a:t>
            </a:r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against</a:t>
            </a:r>
            <a:r>
              <a:rPr lang="fr-FR" sz="965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data </a:t>
            </a:r>
            <a:r>
              <a:rPr lang="fr-FR" sz="965" err="1">
                <a:solidFill>
                  <a:schemeClr val="accent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breach</a:t>
            </a:r>
            <a:endParaRPr lang="fr-FR" sz="965">
              <a:solidFill>
                <a:schemeClr val="accent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67" name="Graphique 66">
            <a:extLst>
              <a:ext uri="{FF2B5EF4-FFF2-40B4-BE49-F238E27FC236}">
                <a16:creationId xmlns:a16="http://schemas.microsoft.com/office/drawing/2014/main" id="{3C5DB310-681F-D55B-3F01-1EB5CF001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352" y="4242636"/>
            <a:ext cx="441984" cy="441984"/>
          </a:xfrm>
          <a:prstGeom prst="rect">
            <a:avLst/>
          </a:prstGeom>
        </p:spPr>
      </p:pic>
      <p:pic>
        <p:nvPicPr>
          <p:cNvPr id="69" name="Graphique 68">
            <a:extLst>
              <a:ext uri="{FF2B5EF4-FFF2-40B4-BE49-F238E27FC236}">
                <a16:creationId xmlns:a16="http://schemas.microsoft.com/office/drawing/2014/main" id="{9A7D39D3-867C-E4B5-2843-309A651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3171" y="4242636"/>
            <a:ext cx="441984" cy="441984"/>
          </a:xfrm>
          <a:prstGeom prst="rect">
            <a:avLst/>
          </a:prstGeom>
        </p:spPr>
      </p:pic>
      <p:pic>
        <p:nvPicPr>
          <p:cNvPr id="71" name="Graphique 70">
            <a:extLst>
              <a:ext uri="{FF2B5EF4-FFF2-40B4-BE49-F238E27FC236}">
                <a16:creationId xmlns:a16="http://schemas.microsoft.com/office/drawing/2014/main" id="{FEAF23F5-4BC0-C719-F1D1-BBA1D7DE0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84" y="4284383"/>
            <a:ext cx="378844" cy="367364"/>
          </a:xfrm>
          <a:prstGeom prst="rect">
            <a:avLst/>
          </a:prstGeom>
        </p:spPr>
      </p:pic>
      <p:pic>
        <p:nvPicPr>
          <p:cNvPr id="73" name="Graphique 72">
            <a:extLst>
              <a:ext uri="{FF2B5EF4-FFF2-40B4-BE49-F238E27FC236}">
                <a16:creationId xmlns:a16="http://schemas.microsoft.com/office/drawing/2014/main" id="{9EA6D798-ABA7-DCB5-A92F-4BDFA7F19D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6636" y="4272296"/>
            <a:ext cx="396766" cy="396766"/>
          </a:xfrm>
          <a:prstGeom prst="rect">
            <a:avLst/>
          </a:prstGeom>
        </p:spPr>
      </p:pic>
      <p:pic>
        <p:nvPicPr>
          <p:cNvPr id="75" name="Graphique 74">
            <a:extLst>
              <a:ext uri="{FF2B5EF4-FFF2-40B4-BE49-F238E27FC236}">
                <a16:creationId xmlns:a16="http://schemas.microsoft.com/office/drawing/2014/main" id="{A840A886-B968-5020-FAEC-9C8057BCE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45" y="4242636"/>
            <a:ext cx="511315" cy="441984"/>
          </a:xfrm>
          <a:prstGeom prst="rect">
            <a:avLst/>
          </a:prstGeom>
        </p:spPr>
      </p:pic>
      <p:pic>
        <p:nvPicPr>
          <p:cNvPr id="77" name="Graphique 76">
            <a:extLst>
              <a:ext uri="{FF2B5EF4-FFF2-40B4-BE49-F238E27FC236}">
                <a16:creationId xmlns:a16="http://schemas.microsoft.com/office/drawing/2014/main" id="{5F824E80-7BD5-EACA-5F00-18CF260A9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50136" y="3128417"/>
            <a:ext cx="388595" cy="388595"/>
          </a:xfrm>
          <a:prstGeom prst="rect">
            <a:avLst/>
          </a:prstGeom>
        </p:spPr>
      </p:pic>
      <p:pic>
        <p:nvPicPr>
          <p:cNvPr id="79" name="Graphique 78">
            <a:extLst>
              <a:ext uri="{FF2B5EF4-FFF2-40B4-BE49-F238E27FC236}">
                <a16:creationId xmlns:a16="http://schemas.microsoft.com/office/drawing/2014/main" id="{C3C8F9E9-D09B-6291-5573-DE9E7E65D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43690" y="4251351"/>
            <a:ext cx="441984" cy="441984"/>
          </a:xfrm>
          <a:prstGeom prst="rect">
            <a:avLst/>
          </a:prstGeom>
        </p:spPr>
      </p:pic>
      <p:pic>
        <p:nvPicPr>
          <p:cNvPr id="81" name="Graphique 80">
            <a:extLst>
              <a:ext uri="{FF2B5EF4-FFF2-40B4-BE49-F238E27FC236}">
                <a16:creationId xmlns:a16="http://schemas.microsoft.com/office/drawing/2014/main" id="{2EF51874-1C82-1BF5-D0CA-BDAF7B2EDE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46079" y="4256657"/>
            <a:ext cx="441984" cy="429111"/>
          </a:xfrm>
          <a:prstGeom prst="rect">
            <a:avLst/>
          </a:prstGeom>
        </p:spPr>
      </p:pic>
      <p:pic>
        <p:nvPicPr>
          <p:cNvPr id="83" name="Graphique 82">
            <a:extLst>
              <a:ext uri="{FF2B5EF4-FFF2-40B4-BE49-F238E27FC236}">
                <a16:creationId xmlns:a16="http://schemas.microsoft.com/office/drawing/2014/main" id="{FF4EAB6A-01C0-5D20-F779-6361293F54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29434" y="4251351"/>
            <a:ext cx="446079" cy="441984"/>
          </a:xfrm>
          <a:prstGeom prst="rect">
            <a:avLst/>
          </a:prstGeom>
        </p:spPr>
      </p:pic>
      <p:pic>
        <p:nvPicPr>
          <p:cNvPr id="85" name="Graphique 84">
            <a:extLst>
              <a:ext uri="{FF2B5EF4-FFF2-40B4-BE49-F238E27FC236}">
                <a16:creationId xmlns:a16="http://schemas.microsoft.com/office/drawing/2014/main" id="{4D0BDFB6-7748-96BD-0A25-2757868B29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60716" y="4251351"/>
            <a:ext cx="363986" cy="4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2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7323F-075E-1E6C-D298-03DF4847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3C3D76-8E82-63CC-02D5-7ADC7EE5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+mj-lt"/>
              </a:rPr>
              <a:t>Quinten &amp; Sovereign Technologies </a:t>
            </a:r>
            <a:br>
              <a:rPr lang="en-GB" sz="2806">
                <a:latin typeface="Montserrat Light" pitchFamily="2" charset="0"/>
              </a:rPr>
            </a:b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19E672-190E-A70B-F551-04084CD89B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QH: Quinten Health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777CA0-9379-6DC3-6EC3-84F1E1EF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Cap Digital</a:t>
            </a:r>
            <a:r>
              <a:rPr lang="en-US" sz="1403"/>
              <a:t>: Quinten is a winner of the Hyper Open X call for projects — aimed at spreading locally developed cloud/edge tech within the </a:t>
            </a: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French digital ecosystem</a:t>
            </a:r>
            <a:r>
              <a:rPr lang="en-US" sz="1403"/>
              <a:t>, especially SMEs and startups. Operated by </a:t>
            </a: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Cap Digital </a:t>
            </a:r>
            <a:r>
              <a:rPr lang="en-US" sz="1403"/>
              <a:t>and </a:t>
            </a:r>
            <a:r>
              <a:rPr lang="en-US" sz="1403" err="1">
                <a:latin typeface="Source Sans Pro Black" panose="020B0803030403020204" pitchFamily="34" charset="0"/>
                <a:cs typeface="Circular Std Bold" panose="020B0804020101010102" pitchFamily="34" charset="0"/>
              </a:rPr>
              <a:t>Bpifrance</a:t>
            </a:r>
            <a:r>
              <a:rPr lang="en-US" sz="1403"/>
              <a:t> as part of the </a:t>
            </a: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France 2030 plan</a:t>
            </a:r>
            <a:r>
              <a:rPr lang="en-US" sz="1403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endParaRPr lang="en-US" sz="1403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526"/>
              </a:spcAft>
            </a:pPr>
            <a:r>
              <a:rPr lang="en-US" sz="1403"/>
              <a:t>We have also developed a deep expertise in </a:t>
            </a: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sovereign technologies </a:t>
            </a:r>
            <a:r>
              <a:rPr lang="en-US" sz="1403"/>
              <a:t>and </a:t>
            </a:r>
            <a:r>
              <a:rPr lang="en-US" sz="1403">
                <a:latin typeface="Source Sans Pro Black" panose="020B0803030403020204" pitchFamily="34" charset="0"/>
                <a:cs typeface="Circular Std Bold" panose="020B0804020101010102" pitchFamily="34" charset="0"/>
              </a:rPr>
              <a:t>regulatory-grade AI applications</a:t>
            </a:r>
            <a:r>
              <a:rPr lang="en-US" sz="1403"/>
              <a:t>, involving Large Language Models (LLMs).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9FA17C5-0247-CE90-404F-92556E63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35" y="4123480"/>
            <a:ext cx="1855154" cy="53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ap Digital — le pôle européen de la transition numérique et ...">
            <a:extLst>
              <a:ext uri="{FF2B5EF4-FFF2-40B4-BE49-F238E27FC236}">
                <a16:creationId xmlns:a16="http://schemas.microsoft.com/office/drawing/2014/main" id="{1988B7C2-3F4F-0358-9BFC-C7855CCF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03" y="3796944"/>
            <a:ext cx="1185784" cy="11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08EB10-F1FE-4EED-FDF5-7E824B0EE3DE}"/>
              </a:ext>
            </a:extLst>
          </p:cNvPr>
          <p:cNvSpPr/>
          <p:nvPr/>
        </p:nvSpPr>
        <p:spPr>
          <a:xfrm rot="16200000">
            <a:off x="7752728" y="2947292"/>
            <a:ext cx="5673245" cy="204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accent6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15C0D7-988F-032F-7760-BC36029DA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43CB48-5C74-3C40-96D5-AE391F5F8F57}" type="slidenum">
              <a:rPr lang="en-FR" smtClean="0"/>
              <a:pPr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4485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1783B40-94CB-A5DA-B4D7-033EA701B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OVERALL CAPABILITIES</a:t>
            </a:r>
          </a:p>
        </p:txBody>
      </p:sp>
    </p:spTree>
    <p:extLst>
      <p:ext uri="{BB962C8B-B14F-4D97-AF65-F5344CB8AC3E}">
        <p14:creationId xmlns:p14="http://schemas.microsoft.com/office/powerpoint/2010/main" val="2257440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2C4E4F-9A94-4A25-8CCD-5B9D8546A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ctr"/>
          <a:lstStyle/>
          <a:p>
            <a:r>
              <a:rPr lang="fr-FR">
                <a:latin typeface="Arial"/>
                <a:cs typeface="Arial"/>
              </a:rPr>
              <a:t>Sommaire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E7994CA-E4D3-4F6D-9369-783D7AF9A9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r>
              <a:rPr lang="fr-FR">
                <a:latin typeface="Arial"/>
                <a:cs typeface="Arial"/>
              </a:rPr>
              <a:t>Quinten &amp; Quinten Finance</a:t>
            </a:r>
          </a:p>
          <a:p>
            <a:r>
              <a:rPr lang="fr-FR"/>
              <a:t>Notre offre</a:t>
            </a:r>
          </a:p>
          <a:p>
            <a:r>
              <a:rPr lang="fr-FR">
                <a:cs typeface="Arial"/>
              </a:rPr>
              <a:t>Exemples de projets</a:t>
            </a:r>
          </a:p>
        </p:txBody>
      </p:sp>
    </p:spTree>
    <p:extLst>
      <p:ext uri="{BB962C8B-B14F-4D97-AF65-F5344CB8AC3E}">
        <p14:creationId xmlns:p14="http://schemas.microsoft.com/office/powerpoint/2010/main" val="662347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9FE3D-FB93-209A-02F0-2CCEB12C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EC948-1A44-5CFB-D98E-23F89FD9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11" y="100520"/>
            <a:ext cx="9581071" cy="1242508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We support our clients in transforming the way they make decisions</a:t>
            </a:r>
            <a:r>
              <a:rPr lang="en-US"/>
              <a:t>, </a:t>
            </a:r>
            <a:br>
              <a:rPr lang="en-US"/>
            </a:br>
            <a:r>
              <a:rPr lang="en-US"/>
              <a:t>through three complementary levels of intervention — depending on their needs for </a:t>
            </a:r>
            <a:r>
              <a:rPr lang="en-US">
                <a:solidFill>
                  <a:schemeClr val="accent5"/>
                </a:solidFill>
              </a:rPr>
              <a:t>understanding, prediction, or augmented thinking</a:t>
            </a:r>
            <a:endParaRPr lang="fr-FR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186BC7F0-A5C9-5DB7-780F-C20D2D335598}"/>
              </a:ext>
            </a:extLst>
          </p:cNvPr>
          <p:cNvSpPr/>
          <p:nvPr/>
        </p:nvSpPr>
        <p:spPr>
          <a:xfrm>
            <a:off x="414334" y="1566406"/>
            <a:ext cx="2929177" cy="850789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Understand — </a:t>
            </a:r>
          </a:p>
          <a:p>
            <a:r>
              <a:rPr lang="en-US" sz="1600" b="1">
                <a:solidFill>
                  <a:schemeClr val="bg1"/>
                </a:solidFill>
              </a:rPr>
              <a:t>Diagnose &amp; make sense of complexity</a:t>
            </a:r>
          </a:p>
        </p:txBody>
      </p:sp>
      <p:sp>
        <p:nvSpPr>
          <p:cNvPr id="4" name="Flèche : chevron 3">
            <a:extLst>
              <a:ext uri="{FF2B5EF4-FFF2-40B4-BE49-F238E27FC236}">
                <a16:creationId xmlns:a16="http://schemas.microsoft.com/office/drawing/2014/main" id="{BD8BC9EC-0CE0-437F-147D-137E644FF212}"/>
              </a:ext>
            </a:extLst>
          </p:cNvPr>
          <p:cNvSpPr/>
          <p:nvPr/>
        </p:nvSpPr>
        <p:spPr>
          <a:xfrm>
            <a:off x="3613856" y="1566406"/>
            <a:ext cx="3204376" cy="850789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Predict — </a:t>
            </a:r>
          </a:p>
          <a:p>
            <a:r>
              <a:rPr lang="en-US" sz="1600" b="1">
                <a:solidFill>
                  <a:schemeClr val="bg1"/>
                </a:solidFill>
              </a:rPr>
              <a:t>Anticipate &amp; trigger the right actions</a:t>
            </a: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0B3E1561-B70A-ED12-9F00-50FEA8159594}"/>
              </a:ext>
            </a:extLst>
          </p:cNvPr>
          <p:cNvSpPr/>
          <p:nvPr/>
        </p:nvSpPr>
        <p:spPr>
          <a:xfrm>
            <a:off x="7013029" y="1566406"/>
            <a:ext cx="3204376" cy="850789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Augment — </a:t>
            </a:r>
          </a:p>
          <a:p>
            <a:r>
              <a:rPr lang="en-US" sz="1600" b="1">
                <a:solidFill>
                  <a:schemeClr val="bg1"/>
                </a:solidFill>
              </a:rPr>
              <a:t>Assist decision-making in real time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5EAEE6-785F-8893-7113-7C4448E0094B}"/>
              </a:ext>
            </a:extLst>
          </p:cNvPr>
          <p:cNvSpPr txBox="1"/>
          <p:nvPr/>
        </p:nvSpPr>
        <p:spPr>
          <a:xfrm>
            <a:off x="350727" y="2417195"/>
            <a:ext cx="3171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Uncover and structure complex business phenomena using available data. Clarify root causes, measure impacts, and shape actionable strategies.</a:t>
            </a:r>
            <a:endParaRPr lang="en-US" sz="1100" i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8C30A1-2284-2AAC-9A81-6D659DC60A92}"/>
              </a:ext>
            </a:extLst>
          </p:cNvPr>
          <p:cNvSpPr txBox="1"/>
          <p:nvPr/>
        </p:nvSpPr>
        <p:spPr>
          <a:xfrm>
            <a:off x="3586036" y="2409951"/>
            <a:ext cx="3204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Detect weak signals, generate forecasts, and uncover emerging risks or opportunities.</a:t>
            </a:r>
            <a:br>
              <a:rPr lang="en-US" sz="1200"/>
            </a:br>
            <a:r>
              <a:rPr lang="en-US" sz="1200"/>
              <a:t>Enable targeted, timely action before issues escalate.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432327-DB10-2481-8EDB-DB5AD9CD16E0}"/>
              </a:ext>
            </a:extLst>
          </p:cNvPr>
          <p:cNvSpPr txBox="1"/>
          <p:nvPr/>
        </p:nvSpPr>
        <p:spPr>
          <a:xfrm>
            <a:off x="6985208" y="2409950"/>
            <a:ext cx="3355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Provide augmented intelligence, connected to real-time data, to support human reasoning.</a:t>
            </a:r>
            <a:br>
              <a:rPr lang="en-US" sz="1200"/>
            </a:br>
            <a:r>
              <a:rPr lang="en-US" sz="1200"/>
              <a:t>The system doesn’t just predict — it thinks with you.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82E99C6-156F-457F-0D18-47AD9B5DDA0E}"/>
              </a:ext>
            </a:extLst>
          </p:cNvPr>
          <p:cNvGrpSpPr/>
          <p:nvPr/>
        </p:nvGrpSpPr>
        <p:grpSpPr>
          <a:xfrm>
            <a:off x="-53721" y="4606057"/>
            <a:ext cx="1439186" cy="641337"/>
            <a:chOff x="4370057" y="4665767"/>
            <a:chExt cx="1439186" cy="641337"/>
          </a:xfrm>
        </p:grpSpPr>
        <p:pic>
          <p:nvPicPr>
            <p:cNvPr id="18" name="Graphique 17" descr="Livraison de nourriture contour">
              <a:extLst>
                <a:ext uri="{FF2B5EF4-FFF2-40B4-BE49-F238E27FC236}">
                  <a16:creationId xmlns:a16="http://schemas.microsoft.com/office/drawing/2014/main" id="{5D66F755-6E76-491A-085F-D97C9F648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27423" y="4665767"/>
              <a:ext cx="518483" cy="518483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291BDC3-D391-056A-FBFF-656652CD97C8}"/>
                </a:ext>
              </a:extLst>
            </p:cNvPr>
            <p:cNvSpPr txBox="1"/>
            <p:nvPr/>
          </p:nvSpPr>
          <p:spPr>
            <a:xfrm>
              <a:off x="4370057" y="5045494"/>
              <a:ext cx="1439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err="1"/>
                <a:t>Deliverables</a:t>
              </a:r>
              <a:endParaRPr lang="fr-FR" sz="1200"/>
            </a:p>
          </p:txBody>
        </p:sp>
      </p:grp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827341D-3699-5F7F-32D9-CC510A1984DC}"/>
              </a:ext>
            </a:extLst>
          </p:cNvPr>
          <p:cNvSpPr/>
          <p:nvPr/>
        </p:nvSpPr>
        <p:spPr>
          <a:xfrm>
            <a:off x="287113" y="3481398"/>
            <a:ext cx="1510748" cy="4055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HR </a:t>
            </a:r>
            <a:r>
              <a:rPr lang="fr-FR" sz="1200" b="1" err="1"/>
              <a:t>absenteeism</a:t>
            </a:r>
            <a:endParaRPr lang="fr-FR" sz="1200" b="1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A9992DF-EBC7-EDCF-584B-5C47EEA1CF86}"/>
              </a:ext>
            </a:extLst>
          </p:cNvPr>
          <p:cNvSpPr/>
          <p:nvPr/>
        </p:nvSpPr>
        <p:spPr>
          <a:xfrm>
            <a:off x="2158052" y="3949281"/>
            <a:ext cx="1308970" cy="4055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Customer </a:t>
            </a:r>
            <a:r>
              <a:rPr lang="fr-FR" sz="1200" b="1" err="1"/>
              <a:t>churn</a:t>
            </a:r>
            <a:r>
              <a:rPr lang="fr-FR" sz="1200" b="1"/>
              <a:t> </a:t>
            </a:r>
            <a:r>
              <a:rPr lang="fr-FR" sz="1200" b="1" err="1"/>
              <a:t>study</a:t>
            </a:r>
            <a:endParaRPr lang="fr-FR" sz="1200" b="1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610CED9-917E-7D39-B00D-92ABFADD6456}"/>
              </a:ext>
            </a:extLst>
          </p:cNvPr>
          <p:cNvSpPr/>
          <p:nvPr/>
        </p:nvSpPr>
        <p:spPr>
          <a:xfrm>
            <a:off x="1855490" y="3481398"/>
            <a:ext cx="1608793" cy="4055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Sales performance diagnostics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3C2CD84-86D2-4860-3D52-400943B36C98}"/>
              </a:ext>
            </a:extLst>
          </p:cNvPr>
          <p:cNvSpPr/>
          <p:nvPr/>
        </p:nvSpPr>
        <p:spPr>
          <a:xfrm>
            <a:off x="283198" y="3949282"/>
            <a:ext cx="1798074" cy="4055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Marketing </a:t>
            </a:r>
            <a:r>
              <a:rPr lang="fr-FR" sz="1200" b="1" err="1"/>
              <a:t>efficiency</a:t>
            </a:r>
            <a:r>
              <a:rPr lang="fr-FR" sz="1200" b="1"/>
              <a:t> audit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AA6D619-3347-5F75-2398-61A1A156FB00}"/>
              </a:ext>
            </a:extLst>
          </p:cNvPr>
          <p:cNvSpPr txBox="1"/>
          <p:nvPr/>
        </p:nvSpPr>
        <p:spPr>
          <a:xfrm>
            <a:off x="1249081" y="4606057"/>
            <a:ext cx="25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>
                <a:solidFill>
                  <a:schemeClr val="accent5"/>
                </a:solidFill>
              </a:rPr>
              <a:t>• Data-</a:t>
            </a:r>
            <a:r>
              <a:rPr lang="fr-FR" sz="1200" b="1" i="1" err="1">
                <a:solidFill>
                  <a:schemeClr val="accent5"/>
                </a:solidFill>
              </a:rPr>
              <a:t>driven</a:t>
            </a:r>
            <a:r>
              <a:rPr lang="fr-FR" sz="1200" b="1" i="1">
                <a:solidFill>
                  <a:schemeClr val="accent5"/>
                </a:solidFill>
              </a:rPr>
              <a:t> diagnostics</a:t>
            </a:r>
            <a:br>
              <a:rPr lang="fr-FR" sz="1200" b="1" i="1">
                <a:solidFill>
                  <a:schemeClr val="accent5"/>
                </a:solidFill>
              </a:rPr>
            </a:br>
            <a:r>
              <a:rPr lang="fr-FR" sz="1200" b="1" i="1">
                <a:solidFill>
                  <a:schemeClr val="accent5"/>
                </a:solidFill>
              </a:rPr>
              <a:t>• AI roadmap</a:t>
            </a:r>
            <a:br>
              <a:rPr lang="fr-FR" sz="1200" b="1" i="1">
                <a:solidFill>
                  <a:schemeClr val="accent5"/>
                </a:solidFill>
              </a:rPr>
            </a:br>
            <a:r>
              <a:rPr lang="fr-FR" sz="1200" b="1" i="1">
                <a:solidFill>
                  <a:schemeClr val="accent5"/>
                </a:solidFill>
              </a:rPr>
              <a:t>• Strategic </a:t>
            </a:r>
            <a:r>
              <a:rPr lang="fr-FR" sz="1200" b="1" i="1" err="1">
                <a:solidFill>
                  <a:schemeClr val="accent5"/>
                </a:solidFill>
              </a:rPr>
              <a:t>recommendations</a:t>
            </a:r>
            <a:endParaRPr lang="en-US" sz="1200" b="1" i="1">
              <a:solidFill>
                <a:schemeClr val="accent5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C093929-D8DF-BEA9-E09F-69BF699E2C11}"/>
              </a:ext>
            </a:extLst>
          </p:cNvPr>
          <p:cNvSpPr/>
          <p:nvPr/>
        </p:nvSpPr>
        <p:spPr>
          <a:xfrm>
            <a:off x="3641062" y="3481398"/>
            <a:ext cx="1510748" cy="4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err="1"/>
              <a:t>Churn</a:t>
            </a:r>
            <a:r>
              <a:rPr lang="fr-FR" sz="1200" b="1"/>
              <a:t> </a:t>
            </a:r>
            <a:r>
              <a:rPr lang="fr-FR" sz="1200" b="1" err="1"/>
              <a:t>alerts</a:t>
            </a:r>
            <a:endParaRPr lang="fr-FR" sz="1200" b="1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F72623C-6C4C-21AB-65A4-D28C852306EC}"/>
              </a:ext>
            </a:extLst>
          </p:cNvPr>
          <p:cNvSpPr/>
          <p:nvPr/>
        </p:nvSpPr>
        <p:spPr>
          <a:xfrm>
            <a:off x="4963005" y="3949281"/>
            <a:ext cx="1857966" cy="4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Commercial recommandations 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C76043-4CAA-5FB5-3F0B-C3DDE03EB7C8}"/>
              </a:ext>
            </a:extLst>
          </p:cNvPr>
          <p:cNvSpPr/>
          <p:nvPr/>
        </p:nvSpPr>
        <p:spPr>
          <a:xfrm>
            <a:off x="5209439" y="3481398"/>
            <a:ext cx="1608793" cy="4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err="1"/>
              <a:t>Workload</a:t>
            </a:r>
            <a:r>
              <a:rPr lang="fr-FR" sz="1200" b="1"/>
              <a:t> </a:t>
            </a:r>
            <a:r>
              <a:rPr lang="fr-FR" sz="1200" b="1" err="1"/>
              <a:t>forecasting</a:t>
            </a:r>
            <a:endParaRPr lang="fr-FR" sz="1200" b="1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1CF99B77-9877-286F-965E-9475C4675F0C}"/>
              </a:ext>
            </a:extLst>
          </p:cNvPr>
          <p:cNvSpPr/>
          <p:nvPr/>
        </p:nvSpPr>
        <p:spPr>
          <a:xfrm>
            <a:off x="3637147" y="3949282"/>
            <a:ext cx="1249078" cy="4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err="1"/>
              <a:t>Fraud</a:t>
            </a:r>
            <a:r>
              <a:rPr lang="fr-FR" sz="1200" b="1"/>
              <a:t> </a:t>
            </a:r>
            <a:r>
              <a:rPr lang="fr-FR" sz="1200" b="1" err="1"/>
              <a:t>detection</a:t>
            </a:r>
            <a:endParaRPr lang="fr-FR" sz="1200" b="1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4D14F9F-8423-D3A6-F290-8C53A1D6D1B3}"/>
              </a:ext>
            </a:extLst>
          </p:cNvPr>
          <p:cNvSpPr/>
          <p:nvPr/>
        </p:nvSpPr>
        <p:spPr>
          <a:xfrm>
            <a:off x="7046211" y="3481398"/>
            <a:ext cx="1510748" cy="40551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err="1"/>
              <a:t>GenAI</a:t>
            </a:r>
            <a:r>
              <a:rPr lang="fr-FR" sz="1200" b="1"/>
              <a:t> </a:t>
            </a:r>
            <a:r>
              <a:rPr lang="fr-FR" sz="1200" b="1" err="1"/>
              <a:t>powered</a:t>
            </a:r>
            <a:r>
              <a:rPr lang="fr-FR" sz="1200" b="1"/>
              <a:t> </a:t>
            </a:r>
            <a:r>
              <a:rPr lang="fr-FR" sz="1200" b="1" err="1"/>
              <a:t>prospecting</a:t>
            </a:r>
            <a:r>
              <a:rPr lang="fr-FR" sz="1200" b="1"/>
              <a:t> </a:t>
            </a:r>
            <a:r>
              <a:rPr lang="fr-FR" sz="1200" b="1" err="1"/>
              <a:t>tool</a:t>
            </a:r>
            <a:endParaRPr lang="fr-FR" sz="1200" b="1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B56C4B2-E96D-360B-568E-29B7BB79B222}"/>
              </a:ext>
            </a:extLst>
          </p:cNvPr>
          <p:cNvSpPr/>
          <p:nvPr/>
        </p:nvSpPr>
        <p:spPr>
          <a:xfrm>
            <a:off x="8614588" y="3481398"/>
            <a:ext cx="1608793" cy="40551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/>
              <a:t>Real-time business insights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29503E1-11B3-E410-AF35-89EE6AD407CC}"/>
              </a:ext>
            </a:extLst>
          </p:cNvPr>
          <p:cNvSpPr/>
          <p:nvPr/>
        </p:nvSpPr>
        <p:spPr>
          <a:xfrm>
            <a:off x="7042295" y="3949282"/>
            <a:ext cx="3181085" cy="40551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/>
              <a:t>Business-specific intelligent assistant</a:t>
            </a:r>
            <a:endParaRPr lang="fr-FR" sz="1200" b="1"/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E34DE57-999C-7E56-526A-376981DBE81B}"/>
              </a:ext>
            </a:extLst>
          </p:cNvPr>
          <p:cNvGrpSpPr/>
          <p:nvPr/>
        </p:nvGrpSpPr>
        <p:grpSpPr>
          <a:xfrm>
            <a:off x="3457946" y="4606056"/>
            <a:ext cx="1439186" cy="641337"/>
            <a:chOff x="4370057" y="4665767"/>
            <a:chExt cx="1439186" cy="641337"/>
          </a:xfrm>
        </p:grpSpPr>
        <p:pic>
          <p:nvPicPr>
            <p:cNvPr id="55" name="Graphique 54" descr="Livraison de nourriture contour">
              <a:extLst>
                <a:ext uri="{FF2B5EF4-FFF2-40B4-BE49-F238E27FC236}">
                  <a16:creationId xmlns:a16="http://schemas.microsoft.com/office/drawing/2014/main" id="{A757AB57-34E5-CB43-65B2-E96CFC02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27423" y="4665767"/>
              <a:ext cx="518483" cy="518483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A6F6F0D-FB6B-369C-B2BC-5B3B5E946F96}"/>
                </a:ext>
              </a:extLst>
            </p:cNvPr>
            <p:cNvSpPr txBox="1"/>
            <p:nvPr/>
          </p:nvSpPr>
          <p:spPr>
            <a:xfrm>
              <a:off x="4370057" y="5045494"/>
              <a:ext cx="1439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err="1"/>
                <a:t>Deliverables</a:t>
              </a:r>
              <a:endParaRPr lang="fr-FR" sz="1200"/>
            </a:p>
          </p:txBody>
        </p: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AD1FECD0-4321-68D3-3571-C205A9C780EB}"/>
              </a:ext>
            </a:extLst>
          </p:cNvPr>
          <p:cNvSpPr txBox="1"/>
          <p:nvPr/>
        </p:nvSpPr>
        <p:spPr>
          <a:xfrm>
            <a:off x="4760748" y="4606056"/>
            <a:ext cx="25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>
                <a:solidFill>
                  <a:schemeClr val="accent5">
                    <a:lumMod val="75000"/>
                  </a:schemeClr>
                </a:solidFill>
              </a:rPr>
              <a:t>• Risk and opportunity scores</a:t>
            </a:r>
            <a:br>
              <a:rPr lang="en-US" sz="1200" b="1" i="1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200" b="1" i="1">
                <a:solidFill>
                  <a:schemeClr val="accent5">
                    <a:lumMod val="75000"/>
                  </a:schemeClr>
                </a:solidFill>
              </a:rPr>
              <a:t>• Alerting systems</a:t>
            </a:r>
            <a:br>
              <a:rPr lang="en-US" sz="1200" b="1" i="1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200" b="1" i="1">
                <a:solidFill>
                  <a:schemeClr val="accent5">
                    <a:lumMod val="75000"/>
                  </a:schemeClr>
                </a:solidFill>
              </a:rPr>
              <a:t>• Action prioritization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EDA3A99D-7D1B-4443-F807-1AD2BA58BB01}"/>
              </a:ext>
            </a:extLst>
          </p:cNvPr>
          <p:cNvGrpSpPr/>
          <p:nvPr/>
        </p:nvGrpSpPr>
        <p:grpSpPr>
          <a:xfrm>
            <a:off x="6969613" y="4606055"/>
            <a:ext cx="1439186" cy="641337"/>
            <a:chOff x="4370057" y="4665767"/>
            <a:chExt cx="1439186" cy="641337"/>
          </a:xfrm>
        </p:grpSpPr>
        <p:pic>
          <p:nvPicPr>
            <p:cNvPr id="59" name="Graphique 58" descr="Livraison de nourriture contour">
              <a:extLst>
                <a:ext uri="{FF2B5EF4-FFF2-40B4-BE49-F238E27FC236}">
                  <a16:creationId xmlns:a16="http://schemas.microsoft.com/office/drawing/2014/main" id="{C41B7D6C-8A77-0780-82E6-CACB5A90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27423" y="4665767"/>
              <a:ext cx="518483" cy="518483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01093C26-350B-262A-592F-AE87822B378C}"/>
                </a:ext>
              </a:extLst>
            </p:cNvPr>
            <p:cNvSpPr txBox="1"/>
            <p:nvPr/>
          </p:nvSpPr>
          <p:spPr>
            <a:xfrm>
              <a:off x="4370057" y="5045494"/>
              <a:ext cx="1439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err="1"/>
                <a:t>Deliverables</a:t>
              </a:r>
              <a:endParaRPr lang="fr-FR" sz="1200"/>
            </a:p>
          </p:txBody>
        </p: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0B33D812-31DC-3EB5-BCF2-67DAC5636AC1}"/>
              </a:ext>
            </a:extLst>
          </p:cNvPr>
          <p:cNvSpPr txBox="1"/>
          <p:nvPr/>
        </p:nvSpPr>
        <p:spPr>
          <a:xfrm>
            <a:off x="8272415" y="4606055"/>
            <a:ext cx="25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>
                <a:solidFill>
                  <a:schemeClr val="accent5">
                    <a:lumMod val="50000"/>
                  </a:schemeClr>
                </a:solidFill>
              </a:rPr>
              <a:t>• Custom AI assistant</a:t>
            </a:r>
            <a:br>
              <a:rPr lang="en-US" sz="1200" b="1" i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b="1" i="1">
                <a:solidFill>
                  <a:schemeClr val="accent5">
                    <a:lumMod val="50000"/>
                  </a:schemeClr>
                </a:solidFill>
              </a:rPr>
              <a:t>• Augmented search engine</a:t>
            </a:r>
            <a:br>
              <a:rPr lang="en-US" sz="1200" b="1" i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b="1" i="1">
                <a:solidFill>
                  <a:schemeClr val="accent5">
                    <a:lumMod val="50000"/>
                  </a:schemeClr>
                </a:solidFill>
              </a:rPr>
              <a:t>• Real-time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09179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1872F-04A8-6323-DFF3-5605F343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Accelerating Business Decisions with Tailored AI and Expertise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D4444-5E8C-088A-0117-851BDDFE437F}"/>
              </a:ext>
            </a:extLst>
          </p:cNvPr>
          <p:cNvSpPr txBox="1"/>
          <p:nvPr/>
        </p:nvSpPr>
        <p:spPr>
          <a:xfrm>
            <a:off x="1258293" y="2399988"/>
            <a:ext cx="3873686" cy="2040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→ Purpose-built AI tools</a:t>
            </a:r>
            <a:r>
              <a:rPr lang="en-US">
                <a:solidFill>
                  <a:schemeClr val="bg1"/>
                </a:solidFill>
              </a:rPr>
              <a:t>, designed for speed and impact on high-stakes topics like growth and business risk</a:t>
            </a:r>
          </a:p>
          <a:p>
            <a:br>
              <a:rPr lang="en-US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→ Augmented consulting</a:t>
            </a:r>
            <a:r>
              <a:rPr lang="en-US">
                <a:solidFill>
                  <a:schemeClr val="bg1"/>
                </a:solidFill>
              </a:rPr>
              <a:t>, to guide decisions on complex or sensitive issues such as commercial performance and workforce dynamics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945B1-F324-44AF-A13F-9CB6FE5282E4}"/>
              </a:ext>
            </a:extLst>
          </p:cNvPr>
          <p:cNvSpPr/>
          <p:nvPr/>
        </p:nvSpPr>
        <p:spPr>
          <a:xfrm>
            <a:off x="7010400" y="448896"/>
            <a:ext cx="3035300" cy="240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Qu’est-ce que l’on fourni?</a:t>
            </a:r>
            <a:br>
              <a:rPr lang="fr-FR"/>
            </a:br>
            <a:r>
              <a:rPr lang="fr-FR"/>
              <a:t>- Analyse</a:t>
            </a:r>
            <a:br>
              <a:rPr lang="fr-FR"/>
            </a:br>
            <a:r>
              <a:rPr lang="fr-FR"/>
              <a:t>- Produit Industrialisé (on </a:t>
            </a:r>
            <a:r>
              <a:rPr lang="fr-FR" err="1"/>
              <a:t>premise</a:t>
            </a:r>
            <a:r>
              <a:rPr lang="fr-FR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29E23E-21CB-4FDA-BE1B-5D08C4B87DD4}"/>
              </a:ext>
            </a:extLst>
          </p:cNvPr>
          <p:cNvSpPr/>
          <p:nvPr/>
        </p:nvSpPr>
        <p:spPr>
          <a:xfrm>
            <a:off x="7200900" y="2722196"/>
            <a:ext cx="3035300" cy="240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Slide d’après : méthode « </a:t>
            </a:r>
            <a:r>
              <a:rPr lang="fr-FR" err="1"/>
              <a:t>augmented</a:t>
            </a:r>
            <a:r>
              <a:rPr lang="fr-FR"/>
              <a:t> consulting » à étayer un peu plus</a:t>
            </a:r>
            <a:br>
              <a:rPr lang="fr-FR"/>
            </a:br>
            <a:br>
              <a:rPr lang="fr-FR"/>
            </a:br>
            <a:r>
              <a:rPr lang="fr-FR"/>
              <a:t> + conseil outillé</a:t>
            </a:r>
          </a:p>
        </p:txBody>
      </p:sp>
    </p:spTree>
    <p:extLst>
      <p:ext uri="{BB962C8B-B14F-4D97-AF65-F5344CB8AC3E}">
        <p14:creationId xmlns:p14="http://schemas.microsoft.com/office/powerpoint/2010/main" val="403195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1630-F2E5-C3E1-0DA4-B99E56582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E409B-1DF1-5C56-F1AD-5A2741E6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50" dirty="0"/>
              <a:t>Business-Driven AI, Built for Impact</a:t>
            </a:r>
            <a:endParaRPr lang="en-GB" noProof="0" dirty="0">
              <a:latin typeface="Malinton SemBd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0B7DB3-88D2-0BCB-C3FF-D9617E0B6102}"/>
              </a:ext>
            </a:extLst>
          </p:cNvPr>
          <p:cNvSpPr txBox="1"/>
          <p:nvPr/>
        </p:nvSpPr>
        <p:spPr>
          <a:xfrm>
            <a:off x="2556146" y="2300876"/>
            <a:ext cx="7060788" cy="1738672"/>
          </a:xfrm>
          <a:prstGeom prst="roundRect">
            <a:avLst>
              <a:gd name="adj" fmla="val 3093"/>
            </a:avLst>
          </a:prstGeom>
          <a:noFill/>
          <a:ln>
            <a:noFill/>
          </a:ln>
        </p:spPr>
        <p:txBody>
          <a:bodyPr wrap="square" lIns="63141" tIns="31570" rIns="63141" bIns="3157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100" b="1" dirty="0">
                <a:solidFill>
                  <a:schemeClr val="bg1"/>
                </a:solidFill>
                <a:ea typeface="+mn-lt"/>
                <a:cs typeface="+mn-lt"/>
              </a:rPr>
              <a:t>Tackle strategic business challenges with AI solutions that combine cutting-edge technologies and a deep dive into each industry.</a:t>
            </a:r>
            <a:endParaRPr lang="fr-FR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sz="2100" b="1" dirty="0">
                <a:solidFill>
                  <a:schemeClr val="bg1"/>
                </a:solidFill>
                <a:ea typeface="+mn-lt"/>
                <a:cs typeface="+mn-lt"/>
              </a:rPr>
              <a:t>Co-designed with clients and powered by high-performance in-house tools, our solutions accelerate implementation and drive measurable impact across </a:t>
            </a:r>
            <a:r>
              <a:rPr lang="en-US" sz="2100" b="1" dirty="0">
                <a:solidFill>
                  <a:schemeClr val="accent5"/>
                </a:solidFill>
                <a:ea typeface="+mn-lt"/>
                <a:cs typeface="+mn-lt"/>
              </a:rPr>
              <a:t>growth, risk management, and customer intelligence.</a:t>
            </a:r>
            <a:endParaRPr lang="fr-FR" sz="1550" dirty="0">
              <a:solidFill>
                <a:schemeClr val="accent5"/>
              </a:solidFill>
              <a:ea typeface="+mn-lt"/>
              <a:cs typeface="+mn-lt"/>
            </a:endParaRPr>
          </a:p>
        </p:txBody>
      </p:sp>
      <p:pic>
        <p:nvPicPr>
          <p:cNvPr id="7" name="Graphic 112">
            <a:extLst>
              <a:ext uri="{FF2B5EF4-FFF2-40B4-BE49-F238E27FC236}">
                <a16:creationId xmlns:a16="http://schemas.microsoft.com/office/drawing/2014/main" id="{BF67627E-9B67-DCD7-0558-56815598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0" y="2681045"/>
            <a:ext cx="636486" cy="862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F9E46-27E7-64DD-AF35-E619C856A7F9}"/>
              </a:ext>
            </a:extLst>
          </p:cNvPr>
          <p:cNvSpPr/>
          <p:nvPr/>
        </p:nvSpPr>
        <p:spPr>
          <a:xfrm rot="16200000">
            <a:off x="7740822" y="2959197"/>
            <a:ext cx="5673245" cy="181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5">
                <a:solidFill>
                  <a:schemeClr val="bg1"/>
                </a:solidFill>
                <a:latin typeface="Source Sans Pro SemiBold" panose="020B0603030403020204" pitchFamily="34" charset="0"/>
                <a:cs typeface="Circular Std Medium" panose="020B0604020101010102" pitchFamily="34" charset="0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620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2E196-158E-AF61-CA9E-035DC6F5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CE17A-F22B-3EF6-AC34-CFFBCFFD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054"/>
            <a:ext cx="10693745" cy="55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re 1">
            <a:extLst>
              <a:ext uri="{FF2B5EF4-FFF2-40B4-BE49-F238E27FC236}">
                <a16:creationId xmlns:a16="http://schemas.microsoft.com/office/drawing/2014/main" id="{ABCE3C47-8C1B-8A39-F18C-BE28370833EE}"/>
              </a:ext>
            </a:extLst>
          </p:cNvPr>
          <p:cNvSpPr txBox="1">
            <a:spLocks/>
          </p:cNvSpPr>
          <p:nvPr/>
        </p:nvSpPr>
        <p:spPr>
          <a:xfrm>
            <a:off x="2642449" y="287880"/>
            <a:ext cx="5603054" cy="792929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50" b="1" err="1">
                <a:solidFill>
                  <a:schemeClr val="bg1"/>
                </a:solidFill>
              </a:rPr>
              <a:t>Quinten</a:t>
            </a:r>
            <a:r>
              <a:rPr lang="fr-FR" sz="2450" b="1">
                <a:solidFill>
                  <a:schemeClr val="bg1"/>
                </a:solidFill>
              </a:rPr>
              <a:t> </a:t>
            </a:r>
            <a:r>
              <a:rPr lang="fr-FR" sz="245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at a </a:t>
            </a:r>
            <a:r>
              <a:rPr lang="fr-FR" sz="2450" b="1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glance</a:t>
            </a:r>
            <a:r>
              <a:rPr lang="fr-FR" sz="2450" b="1">
                <a:solidFill>
                  <a:schemeClr val="bg1"/>
                </a:solidFill>
              </a:rPr>
              <a:t> </a:t>
            </a:r>
            <a:r>
              <a:rPr lang="fr-FR" sz="245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- Data &amp; IA </a:t>
            </a:r>
            <a:r>
              <a:rPr lang="fr-FR" sz="2450" b="1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Pioneers</a:t>
            </a:r>
            <a:r>
              <a:rPr lang="fr-FR" sz="245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48EB15C-9E42-283A-4235-4A9C295C3C67}"/>
              </a:ext>
            </a:extLst>
          </p:cNvPr>
          <p:cNvSpPr txBox="1"/>
          <p:nvPr/>
        </p:nvSpPr>
        <p:spPr>
          <a:xfrm>
            <a:off x="262542" y="2337812"/>
            <a:ext cx="2707280" cy="6207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  <a:latin typeface="+mj-lt"/>
                <a:cs typeface="Arial"/>
              </a:rPr>
              <a:t>Ye</a:t>
            </a:r>
            <a:r>
              <a:rPr lang="en-GB" sz="1400">
                <a:solidFill>
                  <a:schemeClr val="bg1"/>
                </a:solidFill>
              </a:rPr>
              <a:t>ars pushing the boundaries of AI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7ED84ED-B79A-CCE4-BB21-6D85C0727601}"/>
              </a:ext>
            </a:extLst>
          </p:cNvPr>
          <p:cNvSpPr txBox="1"/>
          <p:nvPr/>
        </p:nvSpPr>
        <p:spPr>
          <a:xfrm>
            <a:off x="848881" y="1333549"/>
            <a:ext cx="1534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882CB8AC-E8D4-122A-438C-A81AD4E04122}"/>
              </a:ext>
            </a:extLst>
          </p:cNvPr>
          <p:cNvSpPr txBox="1">
            <a:spLocks/>
          </p:cNvSpPr>
          <p:nvPr/>
        </p:nvSpPr>
        <p:spPr>
          <a:xfrm>
            <a:off x="4203911" y="1333549"/>
            <a:ext cx="2492900" cy="131248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b="1" dirty="0">
                <a:solidFill>
                  <a:schemeClr val="bg1"/>
                </a:solidFill>
              </a:rPr>
              <a:t>50</a:t>
            </a:r>
            <a:r>
              <a:rPr lang="fr-FR" sz="5639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fr-FR" sz="1400">
                <a:solidFill>
                  <a:schemeClr val="bg1"/>
                </a:solidFill>
              </a:rPr>
              <a:t>Passionate experts </a:t>
            </a:r>
            <a:r>
              <a:rPr lang="fr-FR" sz="1400" err="1">
                <a:solidFill>
                  <a:schemeClr val="bg1"/>
                </a:solidFill>
              </a:rPr>
              <a:t>with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complementary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skills</a:t>
            </a:r>
            <a:r>
              <a:rPr lang="fr-FR" sz="1400">
                <a:solidFill>
                  <a:schemeClr val="bg1"/>
                </a:solidFill>
              </a:rPr>
              <a:t> and </a:t>
            </a:r>
            <a:r>
              <a:rPr lang="fr-FR" sz="1400" err="1">
                <a:solidFill>
                  <a:schemeClr val="bg1"/>
                </a:solidFill>
              </a:rPr>
              <a:t>deep</a:t>
            </a:r>
            <a:r>
              <a:rPr lang="fr-FR" sz="1400">
                <a:solidFill>
                  <a:schemeClr val="bg1"/>
                </a:solidFill>
              </a:rPr>
              <a:t>, hands-on AI </a:t>
            </a:r>
            <a:r>
              <a:rPr lang="fr-FR" sz="1400" err="1">
                <a:solidFill>
                  <a:schemeClr val="bg1"/>
                </a:solidFill>
              </a:rPr>
              <a:t>experience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7365DD1F-965E-B9D6-2F08-CE6219DF2B56}"/>
              </a:ext>
            </a:extLst>
          </p:cNvPr>
          <p:cNvSpPr txBox="1">
            <a:spLocks/>
          </p:cNvSpPr>
          <p:nvPr/>
        </p:nvSpPr>
        <p:spPr>
          <a:xfrm>
            <a:off x="7528213" y="1591595"/>
            <a:ext cx="2901058" cy="136700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784" dirty="0">
              <a:solidFill>
                <a:schemeClr val="bg1"/>
              </a:solidFill>
            </a:endParaRPr>
          </a:p>
          <a:p>
            <a:pPr algn="ctr"/>
            <a:endParaRPr lang="fr-FR" sz="1784" dirty="0">
              <a:solidFill>
                <a:schemeClr val="bg1"/>
              </a:solidFill>
            </a:endParaRPr>
          </a:p>
          <a:p>
            <a:pPr algn="ctr"/>
            <a:r>
              <a:rPr lang="fr-FR" sz="1750" b="1">
                <a:solidFill>
                  <a:schemeClr val="bg1"/>
                </a:solidFill>
              </a:rPr>
              <a:t> </a:t>
            </a:r>
            <a:endParaRPr lang="fr-FR" sz="1750" b="1">
              <a:solidFill>
                <a:schemeClr val="bg1"/>
              </a:solidFill>
              <a:cs typeface="Arial"/>
            </a:endParaRPr>
          </a:p>
          <a:p>
            <a:pPr algn="ctr"/>
            <a:r>
              <a:rPr lang="fr-FR" sz="1350" b="1">
                <a:solidFill>
                  <a:schemeClr val="bg1"/>
                </a:solidFill>
                <a:cs typeface="Arial"/>
              </a:rPr>
              <a:t>Custom &amp; Sovereign Solution</a:t>
            </a:r>
            <a:endParaRPr lang="fr-FR" b="1">
              <a:solidFill>
                <a:schemeClr val="bg1"/>
              </a:solidFill>
            </a:endParaRPr>
          </a:p>
          <a:p>
            <a:pPr algn="ctr"/>
            <a:r>
              <a:rPr lang="fr-FR" sz="1350" err="1">
                <a:solidFill>
                  <a:schemeClr val="bg1"/>
                </a:solidFill>
              </a:rPr>
              <a:t>Tailor</a:t>
            </a:r>
            <a:r>
              <a:rPr lang="fr-FR" sz="1350">
                <a:solidFill>
                  <a:schemeClr val="bg1"/>
                </a:solidFill>
              </a:rPr>
              <a:t>-made, </a:t>
            </a:r>
            <a:r>
              <a:rPr lang="fr-FR" sz="1350" err="1">
                <a:solidFill>
                  <a:schemeClr val="bg1"/>
                </a:solidFill>
              </a:rPr>
              <a:t>secure</a:t>
            </a:r>
            <a:r>
              <a:rPr lang="fr-FR" sz="1350">
                <a:solidFill>
                  <a:schemeClr val="bg1"/>
                </a:solidFill>
              </a:rPr>
              <a:t>, and </a:t>
            </a:r>
            <a:r>
              <a:rPr lang="fr-FR" sz="1350" err="1">
                <a:solidFill>
                  <a:schemeClr val="bg1"/>
                </a:solidFill>
              </a:rPr>
              <a:t>sovereignty-ready</a:t>
            </a:r>
            <a:r>
              <a:rPr lang="fr-FR" sz="1350">
                <a:solidFill>
                  <a:schemeClr val="bg1"/>
                </a:solidFill>
              </a:rPr>
              <a:t> </a:t>
            </a:r>
            <a:r>
              <a:rPr lang="fr-FR" sz="1350" err="1">
                <a:solidFill>
                  <a:schemeClr val="bg1"/>
                </a:solidFill>
              </a:rPr>
              <a:t>from</a:t>
            </a:r>
            <a:r>
              <a:rPr lang="fr-FR" sz="1350">
                <a:solidFill>
                  <a:schemeClr val="bg1"/>
                </a:solidFill>
              </a:rPr>
              <a:t> design to </a:t>
            </a:r>
            <a:r>
              <a:rPr lang="fr-FR" sz="1350" err="1">
                <a:solidFill>
                  <a:schemeClr val="bg1"/>
                </a:solidFill>
              </a:rPr>
              <a:t>deployment</a:t>
            </a:r>
            <a:endParaRPr lang="fr-FR" sz="1350">
              <a:solidFill>
                <a:schemeClr val="bg1"/>
              </a:solidFill>
              <a:cs typeface="Arial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EF71C4B-DA9E-F170-CCF5-DFC635F7228C}"/>
              </a:ext>
            </a:extLst>
          </p:cNvPr>
          <p:cNvSpPr/>
          <p:nvPr/>
        </p:nvSpPr>
        <p:spPr>
          <a:xfrm>
            <a:off x="8535388" y="1333549"/>
            <a:ext cx="927951" cy="9279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784"/>
          </a:p>
        </p:txBody>
      </p:sp>
      <p:pic>
        <p:nvPicPr>
          <p:cNvPr id="31" name="Image 30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39BEECB0-599D-CE76-0DE3-8187CB90F2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084" y="1648597"/>
            <a:ext cx="424558" cy="424558"/>
          </a:xfrm>
          <a:prstGeom prst="rect">
            <a:avLst/>
          </a:prstGeom>
        </p:spPr>
      </p:pic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BE2074DB-20F4-55DA-97E9-22DD523A37B0}"/>
              </a:ext>
            </a:extLst>
          </p:cNvPr>
          <p:cNvSpPr txBox="1">
            <a:spLocks/>
          </p:cNvSpPr>
          <p:nvPr/>
        </p:nvSpPr>
        <p:spPr>
          <a:xfrm>
            <a:off x="2098794" y="4603102"/>
            <a:ext cx="2976135" cy="929996"/>
          </a:xfrm>
          <a:prstGeom prst="rect">
            <a:avLst/>
          </a:prstGeom>
        </p:spPr>
        <p:txBody>
          <a:bodyPr lIns="103680" tIns="51840" rIns="103680" bIns="51840" anchor="t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50" b="1" err="1">
                <a:solidFill>
                  <a:schemeClr val="bg1"/>
                </a:solidFill>
                <a:cs typeface="Arial"/>
              </a:rPr>
              <a:t>Built</a:t>
            </a:r>
            <a:r>
              <a:rPr lang="fr-FR" sz="1350" b="1">
                <a:solidFill>
                  <a:schemeClr val="bg1"/>
                </a:solidFill>
                <a:cs typeface="Arial"/>
              </a:rPr>
              <a:t> on Business Insight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fr-FR" sz="1350">
                <a:solidFill>
                  <a:schemeClr val="bg1"/>
                </a:solidFill>
                <a:highlight>
                  <a:srgbClr val="FFFF00"/>
                </a:highlight>
              </a:rPr>
              <a:t>Fort ancrage et expertise métier dans notre ADN. L’IA au service des métiers</a:t>
            </a:r>
            <a:endParaRPr lang="fr-FR" sz="1350">
              <a:solidFill>
                <a:schemeClr val="bg1"/>
              </a:solidFill>
              <a:highlight>
                <a:srgbClr val="FFFF00"/>
              </a:highlight>
              <a:cs typeface="Arial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281F6E2-7950-4FE8-AE8D-D6F13EBEA2AF}"/>
              </a:ext>
            </a:extLst>
          </p:cNvPr>
          <p:cNvGrpSpPr/>
          <p:nvPr/>
        </p:nvGrpSpPr>
        <p:grpSpPr>
          <a:xfrm>
            <a:off x="3122886" y="3552675"/>
            <a:ext cx="927951" cy="927951"/>
            <a:chOff x="7255881" y="601836"/>
            <a:chExt cx="823059" cy="82305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4FD6C49-8615-23C0-B907-9D6F781E1467}"/>
                </a:ext>
              </a:extLst>
            </p:cNvPr>
            <p:cNvSpPr/>
            <p:nvPr/>
          </p:nvSpPr>
          <p:spPr>
            <a:xfrm>
              <a:off x="7255881" y="601836"/>
              <a:ext cx="823059" cy="8230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01742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03483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05225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06967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008708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410450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812191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213933" algn="l" defTabSz="803483" rtl="0" eaLnBrk="1" latinLnBrk="0" hangingPunct="1">
                <a:defRPr sz="15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784"/>
            </a:p>
          </p:txBody>
        </p:sp>
        <p:pic>
          <p:nvPicPr>
            <p:cNvPr id="37" name="Image 36" descr="Une image contenant dessin, assiette&#10;&#10;Description générée automatiquement">
              <a:extLst>
                <a:ext uri="{FF2B5EF4-FFF2-40B4-BE49-F238E27FC236}">
                  <a16:creationId xmlns:a16="http://schemas.microsoft.com/office/drawing/2014/main" id="{E426DAB8-139A-C307-13CB-A0F06B53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5086" y="805608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9A09D5-E9E6-2D89-FB0A-4ED100B00071}"/>
              </a:ext>
            </a:extLst>
          </p:cNvPr>
          <p:cNvSpPr/>
          <p:nvPr/>
        </p:nvSpPr>
        <p:spPr>
          <a:xfrm>
            <a:off x="5844229" y="4604272"/>
            <a:ext cx="2693705" cy="11310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50" b="1">
                <a:solidFill>
                  <a:schemeClr val="bg1"/>
                </a:solidFill>
                <a:cs typeface="Arial"/>
              </a:rPr>
              <a:t>State-of-the-Art Tech</a:t>
            </a:r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fr-FR" sz="1350">
                <a:solidFill>
                  <a:schemeClr val="bg1"/>
                </a:solidFill>
              </a:rPr>
              <a:t>Advanced </a:t>
            </a:r>
            <a:r>
              <a:rPr lang="fr-FR" sz="1350" err="1">
                <a:solidFill>
                  <a:schemeClr val="bg1"/>
                </a:solidFill>
              </a:rPr>
              <a:t>methods</a:t>
            </a:r>
            <a:r>
              <a:rPr lang="fr-FR" sz="1350">
                <a:solidFill>
                  <a:schemeClr val="bg1"/>
                </a:solidFill>
              </a:rPr>
              <a:t> </a:t>
            </a:r>
            <a:r>
              <a:rPr lang="fr-FR" sz="1350" err="1">
                <a:solidFill>
                  <a:schemeClr val="bg1"/>
                </a:solidFill>
              </a:rPr>
              <a:t>powered</a:t>
            </a:r>
            <a:r>
              <a:rPr lang="fr-FR" sz="1350">
                <a:solidFill>
                  <a:schemeClr val="bg1"/>
                </a:solidFill>
              </a:rPr>
              <a:t> by in-house R&amp;D for solutions </a:t>
            </a:r>
            <a:r>
              <a:rPr lang="fr-FR" sz="1350" err="1">
                <a:solidFill>
                  <a:schemeClr val="bg1"/>
                </a:solidFill>
              </a:rPr>
              <a:t>that</a:t>
            </a:r>
            <a:r>
              <a:rPr lang="fr-FR" sz="1350">
                <a:solidFill>
                  <a:schemeClr val="bg1"/>
                </a:solidFill>
              </a:rPr>
              <a:t> are </a:t>
            </a:r>
            <a:r>
              <a:rPr lang="fr-FR" sz="1350" err="1">
                <a:solidFill>
                  <a:schemeClr val="bg1"/>
                </a:solidFill>
              </a:rPr>
              <a:t>robust</a:t>
            </a:r>
            <a:r>
              <a:rPr lang="fr-FR" sz="1350">
                <a:solidFill>
                  <a:schemeClr val="bg1"/>
                </a:solidFill>
              </a:rPr>
              <a:t>, scalable, and future-proof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ECE27E7-71F6-7DCB-F01F-CF00580191AF}"/>
              </a:ext>
            </a:extLst>
          </p:cNvPr>
          <p:cNvSpPr/>
          <p:nvPr/>
        </p:nvSpPr>
        <p:spPr>
          <a:xfrm>
            <a:off x="6727106" y="3532853"/>
            <a:ext cx="927951" cy="9279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1742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03483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5225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06967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08708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10450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12191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13933" algn="l" defTabSz="803483" rtl="0" eaLnBrk="1" latinLnBrk="0" hangingPunct="1">
              <a:defRPr sz="15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784"/>
          </a:p>
        </p:txBody>
      </p:sp>
      <p:pic>
        <p:nvPicPr>
          <p:cNvPr id="43" name="Graphique 42" descr="Brainstorming avec un remplissage uni">
            <a:extLst>
              <a:ext uri="{FF2B5EF4-FFF2-40B4-BE49-F238E27FC236}">
                <a16:creationId xmlns:a16="http://schemas.microsoft.com/office/drawing/2014/main" id="{3EEE7D7F-E148-6EC8-BB46-D3EC52005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2103" y="3676321"/>
            <a:ext cx="646110" cy="646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DD6445-BE09-4ED7-A637-F18B4D3E0520}"/>
              </a:ext>
            </a:extLst>
          </p:cNvPr>
          <p:cNvSpPr/>
          <p:nvPr/>
        </p:nvSpPr>
        <p:spPr>
          <a:xfrm>
            <a:off x="-2791953" y="-606382"/>
            <a:ext cx="2142309" cy="87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À traduire + titre et messages plus impactant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954105D-6626-4354-B35B-DD795E195429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D0D30-A172-4353-9B57-FED7ED68BCFF}"/>
              </a:ext>
            </a:extLst>
          </p:cNvPr>
          <p:cNvSpPr/>
          <p:nvPr/>
        </p:nvSpPr>
        <p:spPr>
          <a:xfrm>
            <a:off x="12516786" y="-146165"/>
            <a:ext cx="1705144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Artus (L) + Ghita</a:t>
            </a:r>
          </a:p>
        </p:txBody>
      </p:sp>
    </p:spTree>
    <p:extLst>
      <p:ext uri="{BB962C8B-B14F-4D97-AF65-F5344CB8AC3E}">
        <p14:creationId xmlns:p14="http://schemas.microsoft.com/office/powerpoint/2010/main" val="133911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B0A04B6-3D72-0223-B4CA-09F25144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confiance des parties prenantes les plus exigeantes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1C8F06-8715-2868-1C3D-230CBB4C3CCB}"/>
              </a:ext>
            </a:extLst>
          </p:cNvPr>
          <p:cNvSpPr txBox="1"/>
          <p:nvPr/>
        </p:nvSpPr>
        <p:spPr>
          <a:xfrm>
            <a:off x="3856383" y="617645"/>
            <a:ext cx="6722796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</a:rPr>
              <a:t>Chez Quinten Finance, avons réalisé des dizaines de projets dans les domaines exigeants que sont la finance et le secteur public :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D1D2BA0-573E-9DC6-F091-D8B485EBE871}"/>
              </a:ext>
            </a:extLst>
          </p:cNvPr>
          <p:cNvSpPr/>
          <p:nvPr/>
        </p:nvSpPr>
        <p:spPr>
          <a:xfrm>
            <a:off x="3713261" y="1946566"/>
            <a:ext cx="2250217" cy="31263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/>
          </a:p>
          <a:p>
            <a:pPr algn="ctr"/>
            <a:r>
              <a:rPr lang="fr-FR" b="1"/>
              <a:t>Entreprises publiques : </a:t>
            </a:r>
          </a:p>
          <a:p>
            <a:endParaRPr lang="fr-FR" sz="1600" b="1"/>
          </a:p>
          <a:p>
            <a:pPr algn="ctr"/>
            <a:r>
              <a:rPr lang="fr-FR" sz="1400"/>
              <a:t>Advanced </a:t>
            </a:r>
            <a:r>
              <a:rPr lang="fr-FR" sz="1400" err="1"/>
              <a:t>modelling</a:t>
            </a:r>
            <a:r>
              <a:rPr lang="fr-FR" sz="1400"/>
              <a:t> to </a:t>
            </a:r>
            <a:r>
              <a:rPr lang="fr-FR" sz="1400" err="1"/>
              <a:t>turn</a:t>
            </a:r>
            <a:r>
              <a:rPr lang="fr-FR" sz="1400"/>
              <a:t> </a:t>
            </a:r>
            <a:r>
              <a:rPr lang="fr-FR" sz="1400" err="1"/>
              <a:t>complex</a:t>
            </a:r>
            <a:r>
              <a:rPr lang="fr-FR" sz="1400"/>
              <a:t> data </a:t>
            </a:r>
            <a:r>
              <a:rPr lang="fr-FR" sz="1400" err="1"/>
              <a:t>into</a:t>
            </a:r>
            <a:r>
              <a:rPr lang="fr-FR" sz="1400"/>
              <a:t> actionnable insight (</a:t>
            </a:r>
            <a:r>
              <a:rPr lang="en-US" sz="1400"/>
              <a:t>e.g. absenteeism issues in the public sector).</a:t>
            </a:r>
            <a:endParaRPr lang="fr-FR" sz="1400"/>
          </a:p>
          <a:p>
            <a:endParaRPr lang="fr-FR" sz="1600" b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1CF3805-ED87-3B90-919C-7D499F9CEDF5}"/>
              </a:ext>
            </a:extLst>
          </p:cNvPr>
          <p:cNvSpPr/>
          <p:nvPr/>
        </p:nvSpPr>
        <p:spPr>
          <a:xfrm>
            <a:off x="6021111" y="1946566"/>
            <a:ext cx="2250217" cy="31263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/>
          </a:p>
          <a:p>
            <a:pPr algn="ctr"/>
            <a:r>
              <a:rPr lang="fr-FR" b="1"/>
              <a:t>BPI &amp; Ministères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/>
          </a:p>
          <a:p>
            <a:pPr algn="ctr"/>
            <a:endParaRPr lang="en-US" sz="1400"/>
          </a:p>
          <a:p>
            <a:pPr algn="ctr"/>
            <a:r>
              <a:rPr lang="en-US" sz="1400"/>
              <a:t>Corporate intelligence solution leveraging GenAI technologies to enhance existing tools and support strategic decision-making</a:t>
            </a:r>
            <a:endParaRPr lang="fr-FR" b="1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F0D9548-E41A-3463-6B64-14248F6C17FC}"/>
              </a:ext>
            </a:extLst>
          </p:cNvPr>
          <p:cNvSpPr/>
          <p:nvPr/>
        </p:nvSpPr>
        <p:spPr>
          <a:xfrm>
            <a:off x="8328959" y="1946566"/>
            <a:ext cx="2250217" cy="31263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/>
          </a:p>
          <a:p>
            <a:pPr algn="ctr"/>
            <a:r>
              <a:rPr lang="fr-FR" b="1"/>
              <a:t>Bank </a:t>
            </a:r>
            <a:r>
              <a:rPr lang="fr-FR" b="1" err="1"/>
              <a:t>Industry</a:t>
            </a:r>
            <a:r>
              <a:rPr lang="fr-FR" b="1"/>
              <a:t> :</a:t>
            </a:r>
          </a:p>
          <a:p>
            <a:endParaRPr lang="fr-FR" b="1"/>
          </a:p>
          <a:p>
            <a:pPr algn="ctr"/>
            <a:endParaRPr lang="en-US" sz="1400"/>
          </a:p>
          <a:p>
            <a:pPr algn="ctr"/>
            <a:r>
              <a:rPr lang="en-US" sz="1400"/>
              <a:t>100+ projects to drive impactful outcomes, combining tool-based consulting on risk, fraud, and marketing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algn="ctr"/>
            <a:endParaRPr lang="fr-FR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E28D6B-6352-4F87-8D84-D5CD5C1AC91D}"/>
              </a:ext>
            </a:extLst>
          </p:cNvPr>
          <p:cNvSpPr/>
          <p:nvPr/>
        </p:nvSpPr>
        <p:spPr>
          <a:xfrm>
            <a:off x="304256" y="1577614"/>
            <a:ext cx="12954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Traduire en anglais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761D55-CDE6-48A3-8879-3C87355F7175}"/>
              </a:ext>
            </a:extLst>
          </p:cNvPr>
          <p:cNvSpPr/>
          <p:nvPr/>
        </p:nvSpPr>
        <p:spPr>
          <a:xfrm>
            <a:off x="304255" y="2316145"/>
            <a:ext cx="2116229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pas top; ordre à changer?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5612D-FF03-49FE-A22D-6FB24E57AC79}"/>
              </a:ext>
            </a:extLst>
          </p:cNvPr>
          <p:cNvSpPr/>
          <p:nvPr/>
        </p:nvSpPr>
        <p:spPr>
          <a:xfrm>
            <a:off x="304256" y="3023836"/>
            <a:ext cx="3022418" cy="1522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+ apparaitre : domaine EXIGEANTS et stratégiques (ex: absentéisme </a:t>
            </a:r>
            <a:r>
              <a:rPr lang="fr-FR" dirty="0" err="1"/>
              <a:t>ds</a:t>
            </a:r>
            <a:r>
              <a:rPr lang="fr-FR" dirty="0"/>
              <a:t> le domaine publique = clé; fraude en banque = clé, dev de l’innovation = clé etc…)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56585-3E2A-480E-93B3-CC1DBE3CCC2B}"/>
              </a:ext>
            </a:extLst>
          </p:cNvPr>
          <p:cNvSpPr/>
          <p:nvPr/>
        </p:nvSpPr>
        <p:spPr>
          <a:xfrm>
            <a:off x="304255" y="4739214"/>
            <a:ext cx="1759675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+ industrialisation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3B6D3F3-65A4-4D37-92A5-59ECEB37B90F}"/>
              </a:ext>
            </a:extLst>
          </p:cNvPr>
          <p:cNvSpPr/>
          <p:nvPr/>
        </p:nvSpPr>
        <p:spPr>
          <a:xfrm>
            <a:off x="10067109" y="121920"/>
            <a:ext cx="362162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29F8E0-D89E-470B-96C3-935D73EDE7B1}"/>
              </a:ext>
            </a:extLst>
          </p:cNvPr>
          <p:cNvSpPr/>
          <p:nvPr/>
        </p:nvSpPr>
        <p:spPr>
          <a:xfrm>
            <a:off x="2343609" y="93330"/>
            <a:ext cx="2603863" cy="579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Simon (L) + Thomas</a:t>
            </a:r>
          </a:p>
        </p:txBody>
      </p:sp>
    </p:spTree>
    <p:extLst>
      <p:ext uri="{BB962C8B-B14F-4D97-AF65-F5344CB8AC3E}">
        <p14:creationId xmlns:p14="http://schemas.microsoft.com/office/powerpoint/2010/main" val="368750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BA54-8953-923D-B40A-4910E580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EEA59D2-858B-46B2-3056-1C6202E6E3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spcAft>
                <a:spcPts val="1052"/>
              </a:spcAft>
              <a:buFont typeface="Arial" panose="020B0604020202020204" pitchFamily="34" charset="0"/>
              <a:buChar char="•"/>
            </a:pPr>
            <a:r>
              <a:rPr lang="en-US"/>
              <a:t>SMARTER DECISIONS, MEASURABLE RESULTS</a:t>
            </a:r>
          </a:p>
        </p:txBody>
      </p:sp>
    </p:spTree>
    <p:extLst>
      <p:ext uri="{BB962C8B-B14F-4D97-AF65-F5344CB8AC3E}">
        <p14:creationId xmlns:p14="http://schemas.microsoft.com/office/powerpoint/2010/main" val="1164695417"/>
      </p:ext>
    </p:extLst>
  </p:cSld>
  <p:clrMapOvr>
    <a:masterClrMapping/>
  </p:clrMapOvr>
</p:sld>
</file>

<file path=ppt/theme/theme1.xml><?xml version="1.0" encoding="utf-8"?>
<a:theme xmlns:a="http://schemas.openxmlformats.org/drawingml/2006/main" name="Quinten Finance 2021">
  <a:themeElements>
    <a:clrScheme name="Quinten2020">
      <a:dk1>
        <a:srgbClr val="000000"/>
      </a:dk1>
      <a:lt1>
        <a:srgbClr val="FFFFFF"/>
      </a:lt1>
      <a:dk2>
        <a:srgbClr val="DFE3E5"/>
      </a:dk2>
      <a:lt2>
        <a:srgbClr val="2C3347"/>
      </a:lt2>
      <a:accent1>
        <a:srgbClr val="4D5B86"/>
      </a:accent1>
      <a:accent2>
        <a:srgbClr val="455B60"/>
      </a:accent2>
      <a:accent3>
        <a:srgbClr val="7A9FA9"/>
      </a:accent3>
      <a:accent4>
        <a:srgbClr val="CBE2E3"/>
      </a:accent4>
      <a:accent5>
        <a:srgbClr val="BDAA70"/>
      </a:accent5>
      <a:accent6>
        <a:srgbClr val="DE9991"/>
      </a:accent6>
      <a:hlink>
        <a:srgbClr val="00A9A8"/>
      </a:hlink>
      <a:folHlink>
        <a:srgbClr val="994091"/>
      </a:folHlink>
    </a:clrScheme>
    <a:fontScheme name="Charte Quinten Finance 20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barit QUINTEN le 26 09 2019.potm" id="{E5087FAC-4901-464F-B7A3-A4204A4D1180}" vid="{8C4FA9EB-A65F-4B01-8E41-510E41B15F40}"/>
    </a:ext>
  </a:extLst>
</a:theme>
</file>

<file path=ppt/theme/theme2.xml><?xml version="1.0" encoding="utf-8"?>
<a:theme xmlns:a="http://schemas.openxmlformats.org/drawingml/2006/main" name="thème_quinten_finance">
  <a:themeElements>
    <a:clrScheme name="Personnalisé 17">
      <a:dk1>
        <a:sysClr val="windowText" lastClr="000000"/>
      </a:dk1>
      <a:lt1>
        <a:sysClr val="window" lastClr="FFFFFF"/>
      </a:lt1>
      <a:dk2>
        <a:srgbClr val="2C3347"/>
      </a:dk2>
      <a:lt2>
        <a:srgbClr val="DFE3E5"/>
      </a:lt2>
      <a:accent1>
        <a:srgbClr val="4D5B86"/>
      </a:accent1>
      <a:accent2>
        <a:srgbClr val="455B60"/>
      </a:accent2>
      <a:accent3>
        <a:srgbClr val="7A9FA9"/>
      </a:accent3>
      <a:accent4>
        <a:srgbClr val="CBE2E3"/>
      </a:accent4>
      <a:accent5>
        <a:srgbClr val="BDAA70"/>
      </a:accent5>
      <a:accent6>
        <a:srgbClr val="DE9991"/>
      </a:accent6>
      <a:hlink>
        <a:srgbClr val="00A9A8"/>
      </a:hlink>
      <a:folHlink>
        <a:srgbClr val="994091"/>
      </a:folHlink>
    </a:clrScheme>
    <a:fontScheme name="Personnalisé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_quinten_finance" id="{5BAA2FBD-E4B1-4F51-93AF-5D090D58DDFE}" vid="{B450F5BA-6EF7-4153-8E97-F6CF653D2B71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5485af-c567-4e82-8f5a-de496fbc5c86">
      <Terms xmlns="http://schemas.microsoft.com/office/infopath/2007/PartnerControls"/>
    </lcf76f155ced4ddcb4097134ff3c332f>
    <TaxCatchAll xmlns="f4f16220-b080-47e2-975e-26bcdf9e4172" xsi:nil="true"/>
    <_dlc_DocId xmlns="f4f16220-b080-47e2-975e-26bcdf9e4172">Q10FINANCE-1631986032-92113</_dlc_DocId>
    <_dlc_DocIdUrl xmlns="f4f16220-b080-47e2-975e-26bcdf9e4172">
      <Url>https://quintenit.sharepoint.com/sites/QF/_layouts/15/DocIdRedir.aspx?ID=Q10FINANCE-1631986032-92113</Url>
      <Description>Q10FINANCE-1631986032-92113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AC0D6C076BB4B8EF08AACD29CC3B9" ma:contentTypeVersion="16" ma:contentTypeDescription="Crée un document." ma:contentTypeScope="" ma:versionID="5ce0d213472638e3888691647bcae659">
  <xsd:schema xmlns:xsd="http://www.w3.org/2001/XMLSchema" xmlns:xs="http://www.w3.org/2001/XMLSchema" xmlns:p="http://schemas.microsoft.com/office/2006/metadata/properties" xmlns:ns2="f4f16220-b080-47e2-975e-26bcdf9e4172" xmlns:ns3="b05485af-c567-4e82-8f5a-de496fbc5c86" targetNamespace="http://schemas.microsoft.com/office/2006/metadata/properties" ma:root="true" ma:fieldsID="669b49d3491b0ff141a036db4ac1f687" ns2:_="" ns3:_="">
    <xsd:import namespace="f4f16220-b080-47e2-975e-26bcdf9e4172"/>
    <xsd:import namespace="b05485af-c567-4e82-8f5a-de496fbc5c8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16220-b080-47e2-975e-26bcdf9e41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dexed="true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Conserver l’ID" ma:description="Conserver l’ID lors de l’ajout." ma:hidden="true" ma:internalName="_dlc_DocIdPersistId" ma:readOnly="true">
      <xsd:simpleType>
        <xsd:restriction base="dms:Boolean"/>
      </xsd:simpleType>
    </xsd:element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d4ebcf97-e81b-4595-a8fa-8d53e24ee136}" ma:internalName="TaxCatchAll" ma:showField="CatchAllData" ma:web="f4f16220-b080-47e2-975e-26bcdf9e41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485af-c567-4e82-8f5a-de496fbc5c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alises d’images" ma:readOnly="false" ma:fieldId="{5cf76f15-5ced-4ddc-b409-7134ff3c332f}" ma:taxonomyMulti="true" ma:sspId="9ea6c6e7-f32b-4982-bde8-8a0b8f1965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9A1428-A295-4DBC-A3FA-19F4FC56528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CB6EC04-139F-41FB-B7F0-D575339B54FC}">
  <ds:schemaRefs>
    <ds:schemaRef ds:uri="b05485af-c567-4e82-8f5a-de496fbc5c86"/>
    <ds:schemaRef ds:uri="f4f16220-b080-47e2-975e-26bcdf9e41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F8ECB1-1CAE-4216-A11B-20CE9FDCE82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6847586-73F3-487C-AA34-C62BDB13B8E0}">
  <ds:schemaRefs>
    <ds:schemaRef ds:uri="b05485af-c567-4e82-8f5a-de496fbc5c86"/>
    <ds:schemaRef ds:uri="f4f16220-b080-47e2-975e-26bcdf9e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8545</TotalTime>
  <Words>4836</Words>
  <Application>Microsoft Office PowerPoint</Application>
  <PresentationFormat>Personnalisé</PresentationFormat>
  <Paragraphs>688</Paragraphs>
  <Slides>42</Slides>
  <Notes>19</Notes>
  <HiddenSlides>3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61" baseType="lpstr">
      <vt:lpstr>Aptos</vt:lpstr>
      <vt:lpstr>Arial</vt:lpstr>
      <vt:lpstr>Ariel</vt:lpstr>
      <vt:lpstr>Calibri</vt:lpstr>
      <vt:lpstr>Malinton</vt:lpstr>
      <vt:lpstr>Malinton Black</vt:lpstr>
      <vt:lpstr>Malinton ExtLt</vt:lpstr>
      <vt:lpstr>Malinton Extra Light</vt:lpstr>
      <vt:lpstr>Malinton SemBd</vt:lpstr>
      <vt:lpstr>Malinton Semi Bold</vt:lpstr>
      <vt:lpstr>Montserrat Light</vt:lpstr>
      <vt:lpstr>Open Sans Bold</vt:lpstr>
      <vt:lpstr>Poppins</vt:lpstr>
      <vt:lpstr>Source Sans Pro Black</vt:lpstr>
      <vt:lpstr>Source Sans Pro Light</vt:lpstr>
      <vt:lpstr>Source Sans Pro SemiBold</vt:lpstr>
      <vt:lpstr>Wingdings</vt:lpstr>
      <vt:lpstr>Quinten Finance 2021</vt:lpstr>
      <vt:lpstr>thème_quinten_finance</vt:lpstr>
      <vt:lpstr>Présentation PowerPoint</vt:lpstr>
      <vt:lpstr>SMARTER DECISIONS – MEASURABLE RESULTS Powered by AI</vt:lpstr>
      <vt:lpstr>Présentation PowerPoint</vt:lpstr>
      <vt:lpstr>Présentation PowerPoint</vt:lpstr>
      <vt:lpstr>Business-Driven AI, Built for Impact</vt:lpstr>
      <vt:lpstr>Présentation PowerPoint</vt:lpstr>
      <vt:lpstr>Présentation PowerPoint</vt:lpstr>
      <vt:lpstr>La confiance des parties prenantes les plus exigeantes</vt:lpstr>
      <vt:lpstr>Présentation PowerPoint</vt:lpstr>
      <vt:lpstr>From Insight to Implementation: What We Deliver to Accelerate Decisions</vt:lpstr>
      <vt:lpstr>An integrated, context-adaptive consulting approach combining insights, tools, and transparency.</vt:lpstr>
      <vt:lpstr>Transparent, explainable-AI consulting that delivers measurable outcomes.</vt:lpstr>
      <vt:lpstr>We support our clients in transforming the way they make decisions,  through four complementary levels of intervention — depending on their needs : Recommend, Understand, Predict or Assist decision making</vt:lpstr>
      <vt:lpstr>Strategic business challenges addressed with AI-powered solutions helping organizations make faster &amp; smarter decisions</vt:lpstr>
      <vt:lpstr>Strategic business challenges addressed with AI-powered solutions helping organizations make faster &amp; smarter decisions</vt:lpstr>
      <vt:lpstr>Our skills</vt:lpstr>
      <vt:lpstr>Présentation PowerPoint</vt:lpstr>
      <vt:lpstr>A Team of Highly Skilled AI/GenAI Pioneers and Healthcare Data Scientists </vt:lpstr>
      <vt:lpstr>Quinten en synergie avec l’éco-système Français</vt:lpstr>
      <vt:lpstr>Présentation PowerPoint</vt:lpstr>
      <vt:lpstr> </vt:lpstr>
      <vt:lpstr>Présentation PowerPoint</vt:lpstr>
      <vt:lpstr>Liste des use case d’intérêt</vt:lpstr>
      <vt:lpstr>Identify companies’ website with high degree of certainty</vt:lpstr>
      <vt:lpstr>Collect intelligent and structured information from any company’s website</vt:lpstr>
      <vt:lpstr>Sovereign solution to ease prospection in the French public innovation ecosystem</vt:lpstr>
      <vt:lpstr>Notre positionnement chez Quinten Finance : Une IA souveraine et innovante façonnée par et pour les métiers</vt:lpstr>
      <vt:lpstr>Présentation PowerPoint</vt:lpstr>
      <vt:lpstr>Real-Time Signals for Business Failure Risk Detection</vt:lpstr>
      <vt:lpstr>Use Case: Increase technology transfer through an AI-powered matching tool</vt:lpstr>
      <vt:lpstr>QH's Expertise in RWE &amp; AI: Generate RW-based Solutions by Engaging with Stakeholders</vt:lpstr>
      <vt:lpstr>Trusted by the Most Demanding Stakeholders </vt:lpstr>
      <vt:lpstr>Quinten’s Innovation Ecosystem is Redefining RWE</vt:lpstr>
      <vt:lpstr>A Team of Highly Skilled AI/GenAI Pioneers and Healthcare Data Scientists </vt:lpstr>
      <vt:lpstr>QH’s Technical Assets: 4 Domains </vt:lpstr>
      <vt:lpstr>Présentation PowerPoint</vt:lpstr>
      <vt:lpstr>Quinten’s commitments towards Health Data &amp; Security</vt:lpstr>
      <vt:lpstr>Managing, Securing &amp; leveraging Healthcare Data</vt:lpstr>
      <vt:lpstr>Quinten &amp; Sovereign Technologies  </vt:lpstr>
      <vt:lpstr>Présentation PowerPoint</vt:lpstr>
      <vt:lpstr>We support our clients in transforming the way they make decisions,  through three complementary levels of intervention — depending on their needs for understanding, prediction, or augmented thinking</vt:lpstr>
      <vt:lpstr>Accelerating Business Decisions with Tailored AI and Expertise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Nadège Corsin</dc:creator>
  <cp:lastModifiedBy>Augustin Grangetas</cp:lastModifiedBy>
  <cp:revision>3</cp:revision>
  <cp:lastPrinted>2024-04-25T17:24:34Z</cp:lastPrinted>
  <dcterms:created xsi:type="dcterms:W3CDTF">2019-10-22T12:49:50Z</dcterms:created>
  <dcterms:modified xsi:type="dcterms:W3CDTF">2025-10-30T13:18:52Z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0x010100B51AC0D6C076BB4B8EF08AACD29CC3B9</vt:lpwstr>
  </property>
  <property fmtid="{D5CDD505-2E9C-101B-9397-08002B2CF9AE}" pid="3" name="MediaServiceImageTags">
    <vt:lpwstr/>
  </property>
  <property fmtid="{D5CDD505-2E9C-101B-9397-08002B2CF9AE}" pid="4" name="_dlc_DocIdItemGuid">
    <vt:lpwstr>8dbfe1bc-81e8-42aa-b518-3e1ac85eb079</vt:lpwstr>
  </property>
</Properties>
</file>